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slides/slide89.xml" ContentType="application/vnd.openxmlformats-officedocument.presentationml.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handoutMasterIdLst>
    <p:handoutMasterId r:id="rId95"/>
  </p:handoutMasterIdLst>
  <p:sldIdLst>
    <p:sldId id="495" r:id="rId2"/>
    <p:sldId id="496" r:id="rId3"/>
    <p:sldId id="497" r:id="rId4"/>
    <p:sldId id="498" r:id="rId5"/>
    <p:sldId id="499" r:id="rId6"/>
    <p:sldId id="509" r:id="rId7"/>
    <p:sldId id="500" r:id="rId8"/>
    <p:sldId id="501" r:id="rId9"/>
    <p:sldId id="502" r:id="rId10"/>
    <p:sldId id="503" r:id="rId11"/>
    <p:sldId id="504" r:id="rId12"/>
    <p:sldId id="511" r:id="rId13"/>
    <p:sldId id="505" r:id="rId14"/>
    <p:sldId id="506" r:id="rId15"/>
    <p:sldId id="507" r:id="rId16"/>
    <p:sldId id="508" r:id="rId17"/>
    <p:sldId id="510" r:id="rId18"/>
    <p:sldId id="512" r:id="rId19"/>
    <p:sldId id="513" r:id="rId20"/>
    <p:sldId id="514" r:id="rId21"/>
    <p:sldId id="515" r:id="rId22"/>
    <p:sldId id="516" r:id="rId23"/>
    <p:sldId id="517" r:id="rId24"/>
    <p:sldId id="518" r:id="rId25"/>
    <p:sldId id="519" r:id="rId26"/>
    <p:sldId id="520" r:id="rId27"/>
    <p:sldId id="521" r:id="rId28"/>
    <p:sldId id="522" r:id="rId29"/>
    <p:sldId id="523" r:id="rId30"/>
    <p:sldId id="524" r:id="rId31"/>
    <p:sldId id="525" r:id="rId32"/>
    <p:sldId id="526" r:id="rId33"/>
    <p:sldId id="527" r:id="rId34"/>
    <p:sldId id="528" r:id="rId35"/>
    <p:sldId id="529" r:id="rId36"/>
    <p:sldId id="530" r:id="rId37"/>
    <p:sldId id="531" r:id="rId38"/>
    <p:sldId id="532" r:id="rId39"/>
    <p:sldId id="533" r:id="rId40"/>
    <p:sldId id="534" r:id="rId41"/>
    <p:sldId id="535" r:id="rId42"/>
    <p:sldId id="536" r:id="rId43"/>
    <p:sldId id="540" r:id="rId44"/>
    <p:sldId id="541" r:id="rId45"/>
    <p:sldId id="542" r:id="rId46"/>
    <p:sldId id="543" r:id="rId47"/>
    <p:sldId id="544" r:id="rId48"/>
    <p:sldId id="545" r:id="rId49"/>
    <p:sldId id="538" r:id="rId50"/>
    <p:sldId id="539" r:id="rId51"/>
    <p:sldId id="546" r:id="rId52"/>
    <p:sldId id="547" r:id="rId53"/>
    <p:sldId id="548" r:id="rId54"/>
    <p:sldId id="537" r:id="rId55"/>
    <p:sldId id="549" r:id="rId56"/>
    <p:sldId id="550" r:id="rId57"/>
    <p:sldId id="551" r:id="rId58"/>
    <p:sldId id="552" r:id="rId59"/>
    <p:sldId id="553" r:id="rId60"/>
    <p:sldId id="554" r:id="rId61"/>
    <p:sldId id="555" r:id="rId62"/>
    <p:sldId id="556" r:id="rId63"/>
    <p:sldId id="557" r:id="rId64"/>
    <p:sldId id="398" r:id="rId65"/>
    <p:sldId id="399" r:id="rId66"/>
    <p:sldId id="400" r:id="rId67"/>
    <p:sldId id="401" r:id="rId68"/>
    <p:sldId id="439" r:id="rId69"/>
    <p:sldId id="493" r:id="rId70"/>
    <p:sldId id="411" r:id="rId71"/>
    <p:sldId id="405" r:id="rId72"/>
    <p:sldId id="494" r:id="rId73"/>
    <p:sldId id="440" r:id="rId74"/>
    <p:sldId id="444" r:id="rId75"/>
    <p:sldId id="442" r:id="rId76"/>
    <p:sldId id="477" r:id="rId77"/>
    <p:sldId id="471" r:id="rId78"/>
    <p:sldId id="478" r:id="rId79"/>
    <p:sldId id="470" r:id="rId80"/>
    <p:sldId id="412" r:id="rId81"/>
    <p:sldId id="416" r:id="rId82"/>
    <p:sldId id="445" r:id="rId83"/>
    <p:sldId id="476" r:id="rId84"/>
    <p:sldId id="490" r:id="rId85"/>
    <p:sldId id="469" r:id="rId86"/>
    <p:sldId id="479" r:id="rId87"/>
    <p:sldId id="417" r:id="rId88"/>
    <p:sldId id="472" r:id="rId89"/>
    <p:sldId id="433" r:id="rId90"/>
    <p:sldId id="481" r:id="rId91"/>
    <p:sldId id="474" r:id="rId92"/>
    <p:sldId id="483" r:id="rId93"/>
    <p:sldId id="395" r:id="rId94"/>
  </p:sldIdLst>
  <p:sldSz cx="9144000" cy="6858000" type="screen4x3"/>
  <p:notesSz cx="6669088" cy="9928225"/>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26">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3300"/>
    <a:srgbClr val="8989B1"/>
    <a:srgbClr val="8B8BB3"/>
    <a:srgbClr val="FF9900"/>
    <a:srgbClr val="336699"/>
    <a:srgbClr val="0000CC"/>
    <a:srgbClr val="0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8880" autoAdjust="0"/>
    <p:restoredTop sz="94679" autoAdjust="0"/>
  </p:normalViewPr>
  <p:slideViewPr>
    <p:cSldViewPr>
      <p:cViewPr varScale="1">
        <p:scale>
          <a:sx n="116" d="100"/>
          <a:sy n="116" d="100"/>
        </p:scale>
        <p:origin x="-1854" y="-11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Lst>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87" d="100"/>
          <a:sy n="87" d="100"/>
        </p:scale>
        <p:origin x="-3816" y="-78"/>
      </p:cViewPr>
      <p:guideLst>
        <p:guide orient="horz" pos="3126"/>
        <p:guide pos="2101"/>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8" Type="http://schemas.openxmlformats.org/officeDocument/2006/relationships/slide" Target="slides/slide76.xml"/><Relationship Id="rId13" Type="http://schemas.openxmlformats.org/officeDocument/2006/relationships/slide" Target="slides/slide81.xml"/><Relationship Id="rId18" Type="http://schemas.openxmlformats.org/officeDocument/2006/relationships/slide" Target="slides/slide86.xml"/><Relationship Id="rId3" Type="http://schemas.openxmlformats.org/officeDocument/2006/relationships/slide" Target="slides/slide70.xml"/><Relationship Id="rId7" Type="http://schemas.openxmlformats.org/officeDocument/2006/relationships/slide" Target="slides/slide75.xml"/><Relationship Id="rId12" Type="http://schemas.openxmlformats.org/officeDocument/2006/relationships/slide" Target="slides/slide80.xml"/><Relationship Id="rId17" Type="http://schemas.openxmlformats.org/officeDocument/2006/relationships/slide" Target="slides/slide85.xml"/><Relationship Id="rId2" Type="http://schemas.openxmlformats.org/officeDocument/2006/relationships/slide" Target="slides/slide69.xml"/><Relationship Id="rId16" Type="http://schemas.openxmlformats.org/officeDocument/2006/relationships/slide" Target="slides/slide84.xml"/><Relationship Id="rId1" Type="http://schemas.openxmlformats.org/officeDocument/2006/relationships/slide" Target="slides/slide68.xml"/><Relationship Id="rId6" Type="http://schemas.openxmlformats.org/officeDocument/2006/relationships/slide" Target="slides/slide74.xml"/><Relationship Id="rId11" Type="http://schemas.openxmlformats.org/officeDocument/2006/relationships/slide" Target="slides/slide79.xml"/><Relationship Id="rId5" Type="http://schemas.openxmlformats.org/officeDocument/2006/relationships/slide" Target="slides/slide73.xml"/><Relationship Id="rId15" Type="http://schemas.openxmlformats.org/officeDocument/2006/relationships/slide" Target="slides/slide83.xml"/><Relationship Id="rId10" Type="http://schemas.openxmlformats.org/officeDocument/2006/relationships/slide" Target="slides/slide78.xml"/><Relationship Id="rId19" Type="http://schemas.openxmlformats.org/officeDocument/2006/relationships/slide" Target="slides/slide88.xml"/><Relationship Id="rId4" Type="http://schemas.openxmlformats.org/officeDocument/2006/relationships/slide" Target="slides/slide72.xml"/><Relationship Id="rId9" Type="http://schemas.openxmlformats.org/officeDocument/2006/relationships/slide" Target="slides/slide77.xml"/><Relationship Id="rId14" Type="http://schemas.openxmlformats.org/officeDocument/2006/relationships/slide" Target="slides/slide8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FBE703-BB1B-4702-B406-A563A74C978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7E6D2BF2-8811-4713-9ED0-FE35B0E4E95F}">
      <dgm:prSet phldrT="[Текст]" custT="1"/>
      <dgm:spPr/>
      <dgm:t>
        <a:bodyPr/>
        <a:lstStyle/>
        <a:p>
          <a:r>
            <a:rPr lang="ru-RU" sz="2000" dirty="0">
              <a:solidFill>
                <a:schemeClr val="tx1"/>
              </a:solidFill>
              <a:latin typeface="Cambria" panose="02040503050406030204" pitchFamily="18" charset="0"/>
              <a:ea typeface="Cambria" panose="02040503050406030204" pitchFamily="18" charset="0"/>
            </a:rPr>
            <a:t>новые или обновленные ФГОС, ФОП, новые или обновленные учебники</a:t>
          </a:r>
        </a:p>
      </dgm:t>
    </dgm:pt>
    <dgm:pt modelId="{B60B3C9E-2A2C-4719-8746-A92184643F80}" type="parTrans" cxnId="{0B23444B-A20D-4212-8393-304A681495C2}">
      <dgm:prSet/>
      <dgm:spPr/>
      <dgm:t>
        <a:bodyPr/>
        <a:lstStyle/>
        <a:p>
          <a:endParaRPr lang="ru-RU" sz="2000"/>
        </a:p>
      </dgm:t>
    </dgm:pt>
    <dgm:pt modelId="{B68F97A2-4B05-4263-ACF1-19992D74606D}" type="sibTrans" cxnId="{0B23444B-A20D-4212-8393-304A681495C2}">
      <dgm:prSet/>
      <dgm:spPr/>
      <dgm:t>
        <a:bodyPr/>
        <a:lstStyle/>
        <a:p>
          <a:endParaRPr lang="ru-RU" sz="2000"/>
        </a:p>
      </dgm:t>
    </dgm:pt>
    <dgm:pt modelId="{A05620FE-29EA-415B-94FB-0C0B456F0B9D}">
      <dgm:prSet phldrT="[Текст]" custT="1"/>
      <dgm:spPr/>
      <dgm:t>
        <a:bodyPr/>
        <a:lstStyle/>
        <a:p>
          <a:r>
            <a:rPr lang="ru-RU" sz="2000" dirty="0">
              <a:solidFill>
                <a:schemeClr val="tx1"/>
              </a:solidFill>
              <a:latin typeface="Cambria" panose="02040503050406030204" pitchFamily="18" charset="0"/>
              <a:ea typeface="Cambria" panose="02040503050406030204" pitchFamily="18" charset="0"/>
            </a:rPr>
            <a:t>новые словари и справочники</a:t>
          </a:r>
        </a:p>
      </dgm:t>
    </dgm:pt>
    <dgm:pt modelId="{E2CB47B7-1457-43D7-8059-7459472E59F4}" type="parTrans" cxnId="{8B2566E8-60CC-4067-868A-5C78DF68A71B}">
      <dgm:prSet/>
      <dgm:spPr/>
      <dgm:t>
        <a:bodyPr/>
        <a:lstStyle/>
        <a:p>
          <a:endParaRPr lang="ru-RU" sz="2000"/>
        </a:p>
      </dgm:t>
    </dgm:pt>
    <dgm:pt modelId="{649A6F7D-3E97-48E4-A85A-332F4B48E1BB}" type="sibTrans" cxnId="{8B2566E8-60CC-4067-868A-5C78DF68A71B}">
      <dgm:prSet/>
      <dgm:spPr/>
      <dgm:t>
        <a:bodyPr/>
        <a:lstStyle/>
        <a:p>
          <a:endParaRPr lang="ru-RU" sz="2000"/>
        </a:p>
      </dgm:t>
    </dgm:pt>
    <dgm:pt modelId="{2725BA26-6B4E-4937-A1F0-426313440C3E}">
      <dgm:prSet phldrT="[Текст]" custT="1"/>
      <dgm:spPr/>
      <dgm:t>
        <a:bodyPr/>
        <a:lstStyle/>
        <a:p>
          <a:r>
            <a:rPr lang="ru-RU" sz="2000" dirty="0">
              <a:solidFill>
                <a:schemeClr val="tx1"/>
              </a:solidFill>
              <a:latin typeface="Cambria" panose="02040503050406030204" pitchFamily="18" charset="0"/>
              <a:ea typeface="Cambria" panose="02040503050406030204" pitchFamily="18" charset="0"/>
            </a:rPr>
            <a:t>статистико-аналитические отчеты</a:t>
          </a:r>
        </a:p>
      </dgm:t>
    </dgm:pt>
    <dgm:pt modelId="{3E766F6A-BB1A-4AD5-B6A9-409055CA2B59}" type="parTrans" cxnId="{39E0553C-5D52-48D5-B15C-12C97338012D}">
      <dgm:prSet/>
      <dgm:spPr/>
      <dgm:t>
        <a:bodyPr/>
        <a:lstStyle/>
        <a:p>
          <a:endParaRPr lang="ru-RU" sz="2000"/>
        </a:p>
      </dgm:t>
    </dgm:pt>
    <dgm:pt modelId="{03E34F91-5EF3-41C3-BA05-52E59DAA3A2A}" type="sibTrans" cxnId="{39E0553C-5D52-48D5-B15C-12C97338012D}">
      <dgm:prSet/>
      <dgm:spPr/>
      <dgm:t>
        <a:bodyPr/>
        <a:lstStyle/>
        <a:p>
          <a:endParaRPr lang="ru-RU" sz="2000"/>
        </a:p>
      </dgm:t>
    </dgm:pt>
    <dgm:pt modelId="{1417ADBE-C827-4636-9F51-4545FC6E306B}" type="pres">
      <dgm:prSet presAssocID="{5DFBE703-BB1B-4702-B406-A563A74C9789}" presName="linear" presStyleCnt="0">
        <dgm:presLayoutVars>
          <dgm:dir/>
          <dgm:animLvl val="lvl"/>
          <dgm:resizeHandles val="exact"/>
        </dgm:presLayoutVars>
      </dgm:prSet>
      <dgm:spPr/>
      <dgm:t>
        <a:bodyPr/>
        <a:lstStyle/>
        <a:p>
          <a:endParaRPr lang="ru-RU"/>
        </a:p>
      </dgm:t>
    </dgm:pt>
    <dgm:pt modelId="{847ADE17-6AB8-41A3-BD17-A6B8625762FE}" type="pres">
      <dgm:prSet presAssocID="{7E6D2BF2-8811-4713-9ED0-FE35B0E4E95F}" presName="parentLin" presStyleCnt="0"/>
      <dgm:spPr/>
    </dgm:pt>
    <dgm:pt modelId="{A63B0D76-00F1-4B40-9A57-1EB0F842368C}" type="pres">
      <dgm:prSet presAssocID="{7E6D2BF2-8811-4713-9ED0-FE35B0E4E95F}" presName="parentLeftMargin" presStyleLbl="node1" presStyleIdx="0" presStyleCnt="3"/>
      <dgm:spPr/>
      <dgm:t>
        <a:bodyPr/>
        <a:lstStyle/>
        <a:p>
          <a:endParaRPr lang="ru-RU"/>
        </a:p>
      </dgm:t>
    </dgm:pt>
    <dgm:pt modelId="{1296F70C-E7E1-48B5-ACEF-0A65C3FC04D4}" type="pres">
      <dgm:prSet presAssocID="{7E6D2BF2-8811-4713-9ED0-FE35B0E4E95F}" presName="parentText" presStyleLbl="node1" presStyleIdx="0" presStyleCnt="3" custScaleX="107722" custScaleY="192186">
        <dgm:presLayoutVars>
          <dgm:chMax val="0"/>
          <dgm:bulletEnabled val="1"/>
        </dgm:presLayoutVars>
      </dgm:prSet>
      <dgm:spPr/>
      <dgm:t>
        <a:bodyPr/>
        <a:lstStyle/>
        <a:p>
          <a:endParaRPr lang="ru-RU"/>
        </a:p>
      </dgm:t>
    </dgm:pt>
    <dgm:pt modelId="{2E65FE28-9FD2-4D47-B3EF-886B87372C31}" type="pres">
      <dgm:prSet presAssocID="{7E6D2BF2-8811-4713-9ED0-FE35B0E4E95F}" presName="negativeSpace" presStyleCnt="0"/>
      <dgm:spPr/>
    </dgm:pt>
    <dgm:pt modelId="{B4BC8FA6-E548-4BED-AB8A-CEBAAADCC7CF}" type="pres">
      <dgm:prSet presAssocID="{7E6D2BF2-8811-4713-9ED0-FE35B0E4E95F}" presName="childText" presStyleLbl="conFgAcc1" presStyleIdx="0" presStyleCnt="3">
        <dgm:presLayoutVars>
          <dgm:bulletEnabled val="1"/>
        </dgm:presLayoutVars>
      </dgm:prSet>
      <dgm:spPr/>
    </dgm:pt>
    <dgm:pt modelId="{76F7737C-E6C0-4B4F-BC51-6E0F511C8611}" type="pres">
      <dgm:prSet presAssocID="{B68F97A2-4B05-4263-ACF1-19992D74606D}" presName="spaceBetweenRectangles" presStyleCnt="0"/>
      <dgm:spPr/>
    </dgm:pt>
    <dgm:pt modelId="{9C84BFF2-9E9F-4F52-879B-057E94239A0D}" type="pres">
      <dgm:prSet presAssocID="{A05620FE-29EA-415B-94FB-0C0B456F0B9D}" presName="parentLin" presStyleCnt="0"/>
      <dgm:spPr/>
    </dgm:pt>
    <dgm:pt modelId="{3E6E7A48-C134-491C-ABC7-A21D474FA9AF}" type="pres">
      <dgm:prSet presAssocID="{A05620FE-29EA-415B-94FB-0C0B456F0B9D}" presName="parentLeftMargin" presStyleLbl="node1" presStyleIdx="0" presStyleCnt="3"/>
      <dgm:spPr/>
      <dgm:t>
        <a:bodyPr/>
        <a:lstStyle/>
        <a:p>
          <a:endParaRPr lang="ru-RU"/>
        </a:p>
      </dgm:t>
    </dgm:pt>
    <dgm:pt modelId="{A432D0B9-215B-4F71-9897-AA29C3A4F682}" type="pres">
      <dgm:prSet presAssocID="{A05620FE-29EA-415B-94FB-0C0B456F0B9D}" presName="parentText" presStyleLbl="node1" presStyleIdx="1" presStyleCnt="3" custScaleX="107722" custScaleY="137275">
        <dgm:presLayoutVars>
          <dgm:chMax val="0"/>
          <dgm:bulletEnabled val="1"/>
        </dgm:presLayoutVars>
      </dgm:prSet>
      <dgm:spPr/>
      <dgm:t>
        <a:bodyPr/>
        <a:lstStyle/>
        <a:p>
          <a:endParaRPr lang="ru-RU"/>
        </a:p>
      </dgm:t>
    </dgm:pt>
    <dgm:pt modelId="{966348DA-FAE6-4232-9A4F-857DA9216400}" type="pres">
      <dgm:prSet presAssocID="{A05620FE-29EA-415B-94FB-0C0B456F0B9D}" presName="negativeSpace" presStyleCnt="0"/>
      <dgm:spPr/>
    </dgm:pt>
    <dgm:pt modelId="{353662F0-5F50-4153-8298-10C04D72536F}" type="pres">
      <dgm:prSet presAssocID="{A05620FE-29EA-415B-94FB-0C0B456F0B9D}" presName="childText" presStyleLbl="conFgAcc1" presStyleIdx="1" presStyleCnt="3">
        <dgm:presLayoutVars>
          <dgm:bulletEnabled val="1"/>
        </dgm:presLayoutVars>
      </dgm:prSet>
      <dgm:spPr/>
    </dgm:pt>
    <dgm:pt modelId="{7B23707D-44B2-4990-B696-49D511292DDB}" type="pres">
      <dgm:prSet presAssocID="{649A6F7D-3E97-48E4-A85A-332F4B48E1BB}" presName="spaceBetweenRectangles" presStyleCnt="0"/>
      <dgm:spPr/>
    </dgm:pt>
    <dgm:pt modelId="{7AD48107-B81B-4480-A9F2-8F5B59CC1081}" type="pres">
      <dgm:prSet presAssocID="{2725BA26-6B4E-4937-A1F0-426313440C3E}" presName="parentLin" presStyleCnt="0"/>
      <dgm:spPr/>
    </dgm:pt>
    <dgm:pt modelId="{B277EA0C-AC65-4383-B697-546BA14C58ED}" type="pres">
      <dgm:prSet presAssocID="{2725BA26-6B4E-4937-A1F0-426313440C3E}" presName="parentLeftMargin" presStyleLbl="node1" presStyleIdx="1" presStyleCnt="3"/>
      <dgm:spPr/>
      <dgm:t>
        <a:bodyPr/>
        <a:lstStyle/>
        <a:p>
          <a:endParaRPr lang="ru-RU"/>
        </a:p>
      </dgm:t>
    </dgm:pt>
    <dgm:pt modelId="{1F2CB954-9301-4D14-AE44-9BD49397BE93}" type="pres">
      <dgm:prSet presAssocID="{2725BA26-6B4E-4937-A1F0-426313440C3E}" presName="parentText" presStyleLbl="node1" presStyleIdx="2" presStyleCnt="3" custScaleX="107722" custScaleY="172419">
        <dgm:presLayoutVars>
          <dgm:chMax val="0"/>
          <dgm:bulletEnabled val="1"/>
        </dgm:presLayoutVars>
      </dgm:prSet>
      <dgm:spPr/>
      <dgm:t>
        <a:bodyPr/>
        <a:lstStyle/>
        <a:p>
          <a:endParaRPr lang="ru-RU"/>
        </a:p>
      </dgm:t>
    </dgm:pt>
    <dgm:pt modelId="{265F55EF-8747-4CFF-B655-3616F779EE8E}" type="pres">
      <dgm:prSet presAssocID="{2725BA26-6B4E-4937-A1F0-426313440C3E}" presName="negativeSpace" presStyleCnt="0"/>
      <dgm:spPr/>
    </dgm:pt>
    <dgm:pt modelId="{1A7F08A9-461A-4097-AAAA-C2033D4782B0}" type="pres">
      <dgm:prSet presAssocID="{2725BA26-6B4E-4937-A1F0-426313440C3E}" presName="childText" presStyleLbl="conFgAcc1" presStyleIdx="2" presStyleCnt="3" custLinFactNeighborY="7882">
        <dgm:presLayoutVars>
          <dgm:bulletEnabled val="1"/>
        </dgm:presLayoutVars>
      </dgm:prSet>
      <dgm:spPr/>
    </dgm:pt>
  </dgm:ptLst>
  <dgm:cxnLst>
    <dgm:cxn modelId="{8B2566E8-60CC-4067-868A-5C78DF68A71B}" srcId="{5DFBE703-BB1B-4702-B406-A563A74C9789}" destId="{A05620FE-29EA-415B-94FB-0C0B456F0B9D}" srcOrd="1" destOrd="0" parTransId="{E2CB47B7-1457-43D7-8059-7459472E59F4}" sibTransId="{649A6F7D-3E97-48E4-A85A-332F4B48E1BB}"/>
    <dgm:cxn modelId="{4D32579C-58EF-4359-B293-E87A7FCA8182}" type="presOf" srcId="{2725BA26-6B4E-4937-A1F0-426313440C3E}" destId="{1F2CB954-9301-4D14-AE44-9BD49397BE93}" srcOrd="1" destOrd="0" presId="urn:microsoft.com/office/officeart/2005/8/layout/list1"/>
    <dgm:cxn modelId="{0B23444B-A20D-4212-8393-304A681495C2}" srcId="{5DFBE703-BB1B-4702-B406-A563A74C9789}" destId="{7E6D2BF2-8811-4713-9ED0-FE35B0E4E95F}" srcOrd="0" destOrd="0" parTransId="{B60B3C9E-2A2C-4719-8746-A92184643F80}" sibTransId="{B68F97A2-4B05-4263-ACF1-19992D74606D}"/>
    <dgm:cxn modelId="{9F1696A3-D177-48E1-9F67-6E736A1B5DC8}" type="presOf" srcId="{A05620FE-29EA-415B-94FB-0C0B456F0B9D}" destId="{3E6E7A48-C134-491C-ABC7-A21D474FA9AF}" srcOrd="0" destOrd="0" presId="urn:microsoft.com/office/officeart/2005/8/layout/list1"/>
    <dgm:cxn modelId="{458F3145-1AAA-4122-9773-432D1386C2D1}" type="presOf" srcId="{5DFBE703-BB1B-4702-B406-A563A74C9789}" destId="{1417ADBE-C827-4636-9F51-4545FC6E306B}" srcOrd="0" destOrd="0" presId="urn:microsoft.com/office/officeart/2005/8/layout/list1"/>
    <dgm:cxn modelId="{E6B3ED8C-8195-4DED-A1D5-CD9CF08441F5}" type="presOf" srcId="{7E6D2BF2-8811-4713-9ED0-FE35B0E4E95F}" destId="{1296F70C-E7E1-48B5-ACEF-0A65C3FC04D4}" srcOrd="1" destOrd="0" presId="urn:microsoft.com/office/officeart/2005/8/layout/list1"/>
    <dgm:cxn modelId="{6D385F0E-25C6-4593-864F-F2553DB258F5}" type="presOf" srcId="{A05620FE-29EA-415B-94FB-0C0B456F0B9D}" destId="{A432D0B9-215B-4F71-9897-AA29C3A4F682}" srcOrd="1" destOrd="0" presId="urn:microsoft.com/office/officeart/2005/8/layout/list1"/>
    <dgm:cxn modelId="{746DC701-71B5-4D52-8DE8-E52B11DD6750}" type="presOf" srcId="{2725BA26-6B4E-4937-A1F0-426313440C3E}" destId="{B277EA0C-AC65-4383-B697-546BA14C58ED}" srcOrd="0" destOrd="0" presId="urn:microsoft.com/office/officeart/2005/8/layout/list1"/>
    <dgm:cxn modelId="{39E0553C-5D52-48D5-B15C-12C97338012D}" srcId="{5DFBE703-BB1B-4702-B406-A563A74C9789}" destId="{2725BA26-6B4E-4937-A1F0-426313440C3E}" srcOrd="2" destOrd="0" parTransId="{3E766F6A-BB1A-4AD5-B6A9-409055CA2B59}" sibTransId="{03E34F91-5EF3-41C3-BA05-52E59DAA3A2A}"/>
    <dgm:cxn modelId="{64BDEAEF-D063-43B5-9C43-9D70A719D2B0}" type="presOf" srcId="{7E6D2BF2-8811-4713-9ED0-FE35B0E4E95F}" destId="{A63B0D76-00F1-4B40-9A57-1EB0F842368C}" srcOrd="0" destOrd="0" presId="urn:microsoft.com/office/officeart/2005/8/layout/list1"/>
    <dgm:cxn modelId="{FA0C5DAE-B1F1-48E5-9054-A5C53AE36891}" type="presParOf" srcId="{1417ADBE-C827-4636-9F51-4545FC6E306B}" destId="{847ADE17-6AB8-41A3-BD17-A6B8625762FE}" srcOrd="0" destOrd="0" presId="urn:microsoft.com/office/officeart/2005/8/layout/list1"/>
    <dgm:cxn modelId="{47CDBF7C-9090-44EB-9368-E58F29ADCDD1}" type="presParOf" srcId="{847ADE17-6AB8-41A3-BD17-A6B8625762FE}" destId="{A63B0D76-00F1-4B40-9A57-1EB0F842368C}" srcOrd="0" destOrd="0" presId="urn:microsoft.com/office/officeart/2005/8/layout/list1"/>
    <dgm:cxn modelId="{20D572A7-DAA1-45AF-BA2D-0D6235BAE946}" type="presParOf" srcId="{847ADE17-6AB8-41A3-BD17-A6B8625762FE}" destId="{1296F70C-E7E1-48B5-ACEF-0A65C3FC04D4}" srcOrd="1" destOrd="0" presId="urn:microsoft.com/office/officeart/2005/8/layout/list1"/>
    <dgm:cxn modelId="{1B2BA0F0-A4D1-42A3-ADCE-52A612E5D0B5}" type="presParOf" srcId="{1417ADBE-C827-4636-9F51-4545FC6E306B}" destId="{2E65FE28-9FD2-4D47-B3EF-886B87372C31}" srcOrd="1" destOrd="0" presId="urn:microsoft.com/office/officeart/2005/8/layout/list1"/>
    <dgm:cxn modelId="{A78A3010-F7BE-40D9-B59E-3A556347328F}" type="presParOf" srcId="{1417ADBE-C827-4636-9F51-4545FC6E306B}" destId="{B4BC8FA6-E548-4BED-AB8A-CEBAAADCC7CF}" srcOrd="2" destOrd="0" presId="urn:microsoft.com/office/officeart/2005/8/layout/list1"/>
    <dgm:cxn modelId="{CC748FDF-3BC4-4810-8FB5-92CF86A36A96}" type="presParOf" srcId="{1417ADBE-C827-4636-9F51-4545FC6E306B}" destId="{76F7737C-E6C0-4B4F-BC51-6E0F511C8611}" srcOrd="3" destOrd="0" presId="urn:microsoft.com/office/officeart/2005/8/layout/list1"/>
    <dgm:cxn modelId="{D51EF658-237A-40C0-B14E-29255B9221E2}" type="presParOf" srcId="{1417ADBE-C827-4636-9F51-4545FC6E306B}" destId="{9C84BFF2-9E9F-4F52-879B-057E94239A0D}" srcOrd="4" destOrd="0" presId="urn:microsoft.com/office/officeart/2005/8/layout/list1"/>
    <dgm:cxn modelId="{7A3680FB-E94F-47A1-970D-F38430A2ECA6}" type="presParOf" srcId="{9C84BFF2-9E9F-4F52-879B-057E94239A0D}" destId="{3E6E7A48-C134-491C-ABC7-A21D474FA9AF}" srcOrd="0" destOrd="0" presId="urn:microsoft.com/office/officeart/2005/8/layout/list1"/>
    <dgm:cxn modelId="{FF2176C8-7E7D-426A-9774-1A7DA70FF70D}" type="presParOf" srcId="{9C84BFF2-9E9F-4F52-879B-057E94239A0D}" destId="{A432D0B9-215B-4F71-9897-AA29C3A4F682}" srcOrd="1" destOrd="0" presId="urn:microsoft.com/office/officeart/2005/8/layout/list1"/>
    <dgm:cxn modelId="{1A983A64-DC97-422C-AF5D-BBCD12EF69D4}" type="presParOf" srcId="{1417ADBE-C827-4636-9F51-4545FC6E306B}" destId="{966348DA-FAE6-4232-9A4F-857DA9216400}" srcOrd="5" destOrd="0" presId="urn:microsoft.com/office/officeart/2005/8/layout/list1"/>
    <dgm:cxn modelId="{01A360BB-0C17-483E-9286-DB3FFF3BA103}" type="presParOf" srcId="{1417ADBE-C827-4636-9F51-4545FC6E306B}" destId="{353662F0-5F50-4153-8298-10C04D72536F}" srcOrd="6" destOrd="0" presId="urn:microsoft.com/office/officeart/2005/8/layout/list1"/>
    <dgm:cxn modelId="{80470E67-92AB-4C5A-81CB-C6D1FC3E6E9B}" type="presParOf" srcId="{1417ADBE-C827-4636-9F51-4545FC6E306B}" destId="{7B23707D-44B2-4990-B696-49D511292DDB}" srcOrd="7" destOrd="0" presId="urn:microsoft.com/office/officeart/2005/8/layout/list1"/>
    <dgm:cxn modelId="{C15F9867-E8B9-42F9-97D9-9038A155BD25}" type="presParOf" srcId="{1417ADBE-C827-4636-9F51-4545FC6E306B}" destId="{7AD48107-B81B-4480-A9F2-8F5B59CC1081}" srcOrd="8" destOrd="0" presId="urn:microsoft.com/office/officeart/2005/8/layout/list1"/>
    <dgm:cxn modelId="{F5F32601-2D1E-40D1-BB3C-A244AF8D44AF}" type="presParOf" srcId="{7AD48107-B81B-4480-A9F2-8F5B59CC1081}" destId="{B277EA0C-AC65-4383-B697-546BA14C58ED}" srcOrd="0" destOrd="0" presId="urn:microsoft.com/office/officeart/2005/8/layout/list1"/>
    <dgm:cxn modelId="{33990819-15D6-4D4A-AE1B-3D0D04D311A7}" type="presParOf" srcId="{7AD48107-B81B-4480-A9F2-8F5B59CC1081}" destId="{1F2CB954-9301-4D14-AE44-9BD49397BE93}" srcOrd="1" destOrd="0" presId="urn:microsoft.com/office/officeart/2005/8/layout/list1"/>
    <dgm:cxn modelId="{647BDF82-F17E-4D31-92D9-077333F5451C}" type="presParOf" srcId="{1417ADBE-C827-4636-9F51-4545FC6E306B}" destId="{265F55EF-8747-4CFF-B655-3616F779EE8E}" srcOrd="9" destOrd="0" presId="urn:microsoft.com/office/officeart/2005/8/layout/list1"/>
    <dgm:cxn modelId="{67D14FF0-6470-4069-A294-04BC41BF6487}" type="presParOf" srcId="{1417ADBE-C827-4636-9F51-4545FC6E306B}" destId="{1A7F08A9-461A-4097-AAAA-C2033D4782B0}"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FBE703-BB1B-4702-B406-A563A74C978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7E6D2BF2-8811-4713-9ED0-FE35B0E4E95F}">
      <dgm:prSet phldrT="[Текст]" custT="1"/>
      <dgm:spPr/>
      <dgm:t>
        <a:bodyPr/>
        <a:lstStyle/>
        <a:p>
          <a:r>
            <a:rPr lang="ru-RU" sz="2000" dirty="0">
              <a:solidFill>
                <a:schemeClr val="tx1"/>
              </a:solidFill>
              <a:latin typeface="Cambria" panose="02040503050406030204" pitchFamily="18" charset="0"/>
              <a:ea typeface="Cambria" panose="02040503050406030204" pitchFamily="18" charset="0"/>
            </a:rPr>
            <a:t>новые или обновленные ФГОС, ФОП, новые или обновленные учебники</a:t>
          </a:r>
        </a:p>
      </dgm:t>
    </dgm:pt>
    <dgm:pt modelId="{B60B3C9E-2A2C-4719-8746-A92184643F80}" type="parTrans" cxnId="{0B23444B-A20D-4212-8393-304A681495C2}">
      <dgm:prSet/>
      <dgm:spPr/>
      <dgm:t>
        <a:bodyPr/>
        <a:lstStyle/>
        <a:p>
          <a:endParaRPr lang="ru-RU" sz="2000"/>
        </a:p>
      </dgm:t>
    </dgm:pt>
    <dgm:pt modelId="{B68F97A2-4B05-4263-ACF1-19992D74606D}" type="sibTrans" cxnId="{0B23444B-A20D-4212-8393-304A681495C2}">
      <dgm:prSet/>
      <dgm:spPr/>
      <dgm:t>
        <a:bodyPr/>
        <a:lstStyle/>
        <a:p>
          <a:endParaRPr lang="ru-RU" sz="2000"/>
        </a:p>
      </dgm:t>
    </dgm:pt>
    <dgm:pt modelId="{A05620FE-29EA-415B-94FB-0C0B456F0B9D}">
      <dgm:prSet phldrT="[Текст]" custT="1"/>
      <dgm:spPr/>
      <dgm:t>
        <a:bodyPr/>
        <a:lstStyle/>
        <a:p>
          <a:r>
            <a:rPr lang="ru-RU" sz="2000" dirty="0">
              <a:solidFill>
                <a:schemeClr val="tx1"/>
              </a:solidFill>
              <a:latin typeface="Cambria" panose="02040503050406030204" pitchFamily="18" charset="0"/>
              <a:ea typeface="Cambria" panose="02040503050406030204" pitchFamily="18" charset="0"/>
            </a:rPr>
            <a:t>новые словари и справочники</a:t>
          </a:r>
        </a:p>
      </dgm:t>
    </dgm:pt>
    <dgm:pt modelId="{E2CB47B7-1457-43D7-8059-7459472E59F4}" type="parTrans" cxnId="{8B2566E8-60CC-4067-868A-5C78DF68A71B}">
      <dgm:prSet/>
      <dgm:spPr/>
      <dgm:t>
        <a:bodyPr/>
        <a:lstStyle/>
        <a:p>
          <a:endParaRPr lang="ru-RU" sz="2000"/>
        </a:p>
      </dgm:t>
    </dgm:pt>
    <dgm:pt modelId="{649A6F7D-3E97-48E4-A85A-332F4B48E1BB}" type="sibTrans" cxnId="{8B2566E8-60CC-4067-868A-5C78DF68A71B}">
      <dgm:prSet/>
      <dgm:spPr/>
      <dgm:t>
        <a:bodyPr/>
        <a:lstStyle/>
        <a:p>
          <a:endParaRPr lang="ru-RU" sz="2000"/>
        </a:p>
      </dgm:t>
    </dgm:pt>
    <dgm:pt modelId="{2725BA26-6B4E-4937-A1F0-426313440C3E}">
      <dgm:prSet phldrT="[Текст]" custT="1"/>
      <dgm:spPr/>
      <dgm:t>
        <a:bodyPr/>
        <a:lstStyle/>
        <a:p>
          <a:r>
            <a:rPr lang="ru-RU" sz="2000" dirty="0">
              <a:solidFill>
                <a:schemeClr val="tx1"/>
              </a:solidFill>
              <a:latin typeface="Cambria" panose="02040503050406030204" pitchFamily="18" charset="0"/>
              <a:ea typeface="Cambria" panose="02040503050406030204" pitchFamily="18" charset="0"/>
            </a:rPr>
            <a:t>статистико-аналитические отчеты</a:t>
          </a:r>
        </a:p>
      </dgm:t>
    </dgm:pt>
    <dgm:pt modelId="{3E766F6A-BB1A-4AD5-B6A9-409055CA2B59}" type="parTrans" cxnId="{39E0553C-5D52-48D5-B15C-12C97338012D}">
      <dgm:prSet/>
      <dgm:spPr/>
      <dgm:t>
        <a:bodyPr/>
        <a:lstStyle/>
        <a:p>
          <a:endParaRPr lang="ru-RU" sz="2000"/>
        </a:p>
      </dgm:t>
    </dgm:pt>
    <dgm:pt modelId="{03E34F91-5EF3-41C3-BA05-52E59DAA3A2A}" type="sibTrans" cxnId="{39E0553C-5D52-48D5-B15C-12C97338012D}">
      <dgm:prSet/>
      <dgm:spPr/>
      <dgm:t>
        <a:bodyPr/>
        <a:lstStyle/>
        <a:p>
          <a:endParaRPr lang="ru-RU" sz="2000"/>
        </a:p>
      </dgm:t>
    </dgm:pt>
    <dgm:pt modelId="{1417ADBE-C827-4636-9F51-4545FC6E306B}" type="pres">
      <dgm:prSet presAssocID="{5DFBE703-BB1B-4702-B406-A563A74C9789}" presName="linear" presStyleCnt="0">
        <dgm:presLayoutVars>
          <dgm:dir/>
          <dgm:animLvl val="lvl"/>
          <dgm:resizeHandles val="exact"/>
        </dgm:presLayoutVars>
      </dgm:prSet>
      <dgm:spPr/>
      <dgm:t>
        <a:bodyPr/>
        <a:lstStyle/>
        <a:p>
          <a:endParaRPr lang="ru-RU"/>
        </a:p>
      </dgm:t>
    </dgm:pt>
    <dgm:pt modelId="{847ADE17-6AB8-41A3-BD17-A6B8625762FE}" type="pres">
      <dgm:prSet presAssocID="{7E6D2BF2-8811-4713-9ED0-FE35B0E4E95F}" presName="parentLin" presStyleCnt="0"/>
      <dgm:spPr/>
    </dgm:pt>
    <dgm:pt modelId="{A63B0D76-00F1-4B40-9A57-1EB0F842368C}" type="pres">
      <dgm:prSet presAssocID="{7E6D2BF2-8811-4713-9ED0-FE35B0E4E95F}" presName="parentLeftMargin" presStyleLbl="node1" presStyleIdx="0" presStyleCnt="3"/>
      <dgm:spPr/>
      <dgm:t>
        <a:bodyPr/>
        <a:lstStyle/>
        <a:p>
          <a:endParaRPr lang="ru-RU"/>
        </a:p>
      </dgm:t>
    </dgm:pt>
    <dgm:pt modelId="{1296F70C-E7E1-48B5-ACEF-0A65C3FC04D4}" type="pres">
      <dgm:prSet presAssocID="{7E6D2BF2-8811-4713-9ED0-FE35B0E4E95F}" presName="parentText" presStyleLbl="node1" presStyleIdx="0" presStyleCnt="3" custScaleX="107722" custScaleY="192186">
        <dgm:presLayoutVars>
          <dgm:chMax val="0"/>
          <dgm:bulletEnabled val="1"/>
        </dgm:presLayoutVars>
      </dgm:prSet>
      <dgm:spPr/>
      <dgm:t>
        <a:bodyPr/>
        <a:lstStyle/>
        <a:p>
          <a:endParaRPr lang="ru-RU"/>
        </a:p>
      </dgm:t>
    </dgm:pt>
    <dgm:pt modelId="{2E65FE28-9FD2-4D47-B3EF-886B87372C31}" type="pres">
      <dgm:prSet presAssocID="{7E6D2BF2-8811-4713-9ED0-FE35B0E4E95F}" presName="negativeSpace" presStyleCnt="0"/>
      <dgm:spPr/>
    </dgm:pt>
    <dgm:pt modelId="{B4BC8FA6-E548-4BED-AB8A-CEBAAADCC7CF}" type="pres">
      <dgm:prSet presAssocID="{7E6D2BF2-8811-4713-9ED0-FE35B0E4E95F}" presName="childText" presStyleLbl="conFgAcc1" presStyleIdx="0" presStyleCnt="3">
        <dgm:presLayoutVars>
          <dgm:bulletEnabled val="1"/>
        </dgm:presLayoutVars>
      </dgm:prSet>
      <dgm:spPr/>
    </dgm:pt>
    <dgm:pt modelId="{76F7737C-E6C0-4B4F-BC51-6E0F511C8611}" type="pres">
      <dgm:prSet presAssocID="{B68F97A2-4B05-4263-ACF1-19992D74606D}" presName="spaceBetweenRectangles" presStyleCnt="0"/>
      <dgm:spPr/>
    </dgm:pt>
    <dgm:pt modelId="{9C84BFF2-9E9F-4F52-879B-057E94239A0D}" type="pres">
      <dgm:prSet presAssocID="{A05620FE-29EA-415B-94FB-0C0B456F0B9D}" presName="parentLin" presStyleCnt="0"/>
      <dgm:spPr/>
    </dgm:pt>
    <dgm:pt modelId="{3E6E7A48-C134-491C-ABC7-A21D474FA9AF}" type="pres">
      <dgm:prSet presAssocID="{A05620FE-29EA-415B-94FB-0C0B456F0B9D}" presName="parentLeftMargin" presStyleLbl="node1" presStyleIdx="0" presStyleCnt="3"/>
      <dgm:spPr/>
      <dgm:t>
        <a:bodyPr/>
        <a:lstStyle/>
        <a:p>
          <a:endParaRPr lang="ru-RU"/>
        </a:p>
      </dgm:t>
    </dgm:pt>
    <dgm:pt modelId="{A432D0B9-215B-4F71-9897-AA29C3A4F682}" type="pres">
      <dgm:prSet presAssocID="{A05620FE-29EA-415B-94FB-0C0B456F0B9D}" presName="parentText" presStyleLbl="node1" presStyleIdx="1" presStyleCnt="3" custScaleX="107722" custScaleY="137275">
        <dgm:presLayoutVars>
          <dgm:chMax val="0"/>
          <dgm:bulletEnabled val="1"/>
        </dgm:presLayoutVars>
      </dgm:prSet>
      <dgm:spPr/>
      <dgm:t>
        <a:bodyPr/>
        <a:lstStyle/>
        <a:p>
          <a:endParaRPr lang="ru-RU"/>
        </a:p>
      </dgm:t>
    </dgm:pt>
    <dgm:pt modelId="{966348DA-FAE6-4232-9A4F-857DA9216400}" type="pres">
      <dgm:prSet presAssocID="{A05620FE-29EA-415B-94FB-0C0B456F0B9D}" presName="negativeSpace" presStyleCnt="0"/>
      <dgm:spPr/>
    </dgm:pt>
    <dgm:pt modelId="{353662F0-5F50-4153-8298-10C04D72536F}" type="pres">
      <dgm:prSet presAssocID="{A05620FE-29EA-415B-94FB-0C0B456F0B9D}" presName="childText" presStyleLbl="conFgAcc1" presStyleIdx="1" presStyleCnt="3">
        <dgm:presLayoutVars>
          <dgm:bulletEnabled val="1"/>
        </dgm:presLayoutVars>
      </dgm:prSet>
      <dgm:spPr/>
    </dgm:pt>
    <dgm:pt modelId="{7B23707D-44B2-4990-B696-49D511292DDB}" type="pres">
      <dgm:prSet presAssocID="{649A6F7D-3E97-48E4-A85A-332F4B48E1BB}" presName="spaceBetweenRectangles" presStyleCnt="0"/>
      <dgm:spPr/>
    </dgm:pt>
    <dgm:pt modelId="{7AD48107-B81B-4480-A9F2-8F5B59CC1081}" type="pres">
      <dgm:prSet presAssocID="{2725BA26-6B4E-4937-A1F0-426313440C3E}" presName="parentLin" presStyleCnt="0"/>
      <dgm:spPr/>
    </dgm:pt>
    <dgm:pt modelId="{B277EA0C-AC65-4383-B697-546BA14C58ED}" type="pres">
      <dgm:prSet presAssocID="{2725BA26-6B4E-4937-A1F0-426313440C3E}" presName="parentLeftMargin" presStyleLbl="node1" presStyleIdx="1" presStyleCnt="3"/>
      <dgm:spPr/>
      <dgm:t>
        <a:bodyPr/>
        <a:lstStyle/>
        <a:p>
          <a:endParaRPr lang="ru-RU"/>
        </a:p>
      </dgm:t>
    </dgm:pt>
    <dgm:pt modelId="{1F2CB954-9301-4D14-AE44-9BD49397BE93}" type="pres">
      <dgm:prSet presAssocID="{2725BA26-6B4E-4937-A1F0-426313440C3E}" presName="parentText" presStyleLbl="node1" presStyleIdx="2" presStyleCnt="3" custScaleX="107722" custScaleY="172419">
        <dgm:presLayoutVars>
          <dgm:chMax val="0"/>
          <dgm:bulletEnabled val="1"/>
        </dgm:presLayoutVars>
      </dgm:prSet>
      <dgm:spPr/>
      <dgm:t>
        <a:bodyPr/>
        <a:lstStyle/>
        <a:p>
          <a:endParaRPr lang="ru-RU"/>
        </a:p>
      </dgm:t>
    </dgm:pt>
    <dgm:pt modelId="{265F55EF-8747-4CFF-B655-3616F779EE8E}" type="pres">
      <dgm:prSet presAssocID="{2725BA26-6B4E-4937-A1F0-426313440C3E}" presName="negativeSpace" presStyleCnt="0"/>
      <dgm:spPr/>
    </dgm:pt>
    <dgm:pt modelId="{1A7F08A9-461A-4097-AAAA-C2033D4782B0}" type="pres">
      <dgm:prSet presAssocID="{2725BA26-6B4E-4937-A1F0-426313440C3E}" presName="childText" presStyleLbl="conFgAcc1" presStyleIdx="2" presStyleCnt="3" custLinFactNeighborY="7882">
        <dgm:presLayoutVars>
          <dgm:bulletEnabled val="1"/>
        </dgm:presLayoutVars>
      </dgm:prSet>
      <dgm:spPr/>
    </dgm:pt>
  </dgm:ptLst>
  <dgm:cxnLst>
    <dgm:cxn modelId="{8B2566E8-60CC-4067-868A-5C78DF68A71B}" srcId="{5DFBE703-BB1B-4702-B406-A563A74C9789}" destId="{A05620FE-29EA-415B-94FB-0C0B456F0B9D}" srcOrd="1" destOrd="0" parTransId="{E2CB47B7-1457-43D7-8059-7459472E59F4}" sibTransId="{649A6F7D-3E97-48E4-A85A-332F4B48E1BB}"/>
    <dgm:cxn modelId="{4D32579C-58EF-4359-B293-E87A7FCA8182}" type="presOf" srcId="{2725BA26-6B4E-4937-A1F0-426313440C3E}" destId="{1F2CB954-9301-4D14-AE44-9BD49397BE93}" srcOrd="1" destOrd="0" presId="urn:microsoft.com/office/officeart/2005/8/layout/list1"/>
    <dgm:cxn modelId="{0B23444B-A20D-4212-8393-304A681495C2}" srcId="{5DFBE703-BB1B-4702-B406-A563A74C9789}" destId="{7E6D2BF2-8811-4713-9ED0-FE35B0E4E95F}" srcOrd="0" destOrd="0" parTransId="{B60B3C9E-2A2C-4719-8746-A92184643F80}" sibTransId="{B68F97A2-4B05-4263-ACF1-19992D74606D}"/>
    <dgm:cxn modelId="{9F1696A3-D177-48E1-9F67-6E736A1B5DC8}" type="presOf" srcId="{A05620FE-29EA-415B-94FB-0C0B456F0B9D}" destId="{3E6E7A48-C134-491C-ABC7-A21D474FA9AF}" srcOrd="0" destOrd="0" presId="urn:microsoft.com/office/officeart/2005/8/layout/list1"/>
    <dgm:cxn modelId="{458F3145-1AAA-4122-9773-432D1386C2D1}" type="presOf" srcId="{5DFBE703-BB1B-4702-B406-A563A74C9789}" destId="{1417ADBE-C827-4636-9F51-4545FC6E306B}" srcOrd="0" destOrd="0" presId="urn:microsoft.com/office/officeart/2005/8/layout/list1"/>
    <dgm:cxn modelId="{E6B3ED8C-8195-4DED-A1D5-CD9CF08441F5}" type="presOf" srcId="{7E6D2BF2-8811-4713-9ED0-FE35B0E4E95F}" destId="{1296F70C-E7E1-48B5-ACEF-0A65C3FC04D4}" srcOrd="1" destOrd="0" presId="urn:microsoft.com/office/officeart/2005/8/layout/list1"/>
    <dgm:cxn modelId="{6D385F0E-25C6-4593-864F-F2553DB258F5}" type="presOf" srcId="{A05620FE-29EA-415B-94FB-0C0B456F0B9D}" destId="{A432D0B9-215B-4F71-9897-AA29C3A4F682}" srcOrd="1" destOrd="0" presId="urn:microsoft.com/office/officeart/2005/8/layout/list1"/>
    <dgm:cxn modelId="{746DC701-71B5-4D52-8DE8-E52B11DD6750}" type="presOf" srcId="{2725BA26-6B4E-4937-A1F0-426313440C3E}" destId="{B277EA0C-AC65-4383-B697-546BA14C58ED}" srcOrd="0" destOrd="0" presId="urn:microsoft.com/office/officeart/2005/8/layout/list1"/>
    <dgm:cxn modelId="{39E0553C-5D52-48D5-B15C-12C97338012D}" srcId="{5DFBE703-BB1B-4702-B406-A563A74C9789}" destId="{2725BA26-6B4E-4937-A1F0-426313440C3E}" srcOrd="2" destOrd="0" parTransId="{3E766F6A-BB1A-4AD5-B6A9-409055CA2B59}" sibTransId="{03E34F91-5EF3-41C3-BA05-52E59DAA3A2A}"/>
    <dgm:cxn modelId="{64BDEAEF-D063-43B5-9C43-9D70A719D2B0}" type="presOf" srcId="{7E6D2BF2-8811-4713-9ED0-FE35B0E4E95F}" destId="{A63B0D76-00F1-4B40-9A57-1EB0F842368C}" srcOrd="0" destOrd="0" presId="urn:microsoft.com/office/officeart/2005/8/layout/list1"/>
    <dgm:cxn modelId="{FA0C5DAE-B1F1-48E5-9054-A5C53AE36891}" type="presParOf" srcId="{1417ADBE-C827-4636-9F51-4545FC6E306B}" destId="{847ADE17-6AB8-41A3-BD17-A6B8625762FE}" srcOrd="0" destOrd="0" presId="urn:microsoft.com/office/officeart/2005/8/layout/list1"/>
    <dgm:cxn modelId="{47CDBF7C-9090-44EB-9368-E58F29ADCDD1}" type="presParOf" srcId="{847ADE17-6AB8-41A3-BD17-A6B8625762FE}" destId="{A63B0D76-00F1-4B40-9A57-1EB0F842368C}" srcOrd="0" destOrd="0" presId="urn:microsoft.com/office/officeart/2005/8/layout/list1"/>
    <dgm:cxn modelId="{20D572A7-DAA1-45AF-BA2D-0D6235BAE946}" type="presParOf" srcId="{847ADE17-6AB8-41A3-BD17-A6B8625762FE}" destId="{1296F70C-E7E1-48B5-ACEF-0A65C3FC04D4}" srcOrd="1" destOrd="0" presId="urn:microsoft.com/office/officeart/2005/8/layout/list1"/>
    <dgm:cxn modelId="{1B2BA0F0-A4D1-42A3-ADCE-52A612E5D0B5}" type="presParOf" srcId="{1417ADBE-C827-4636-9F51-4545FC6E306B}" destId="{2E65FE28-9FD2-4D47-B3EF-886B87372C31}" srcOrd="1" destOrd="0" presId="urn:microsoft.com/office/officeart/2005/8/layout/list1"/>
    <dgm:cxn modelId="{A78A3010-F7BE-40D9-B59E-3A556347328F}" type="presParOf" srcId="{1417ADBE-C827-4636-9F51-4545FC6E306B}" destId="{B4BC8FA6-E548-4BED-AB8A-CEBAAADCC7CF}" srcOrd="2" destOrd="0" presId="urn:microsoft.com/office/officeart/2005/8/layout/list1"/>
    <dgm:cxn modelId="{CC748FDF-3BC4-4810-8FB5-92CF86A36A96}" type="presParOf" srcId="{1417ADBE-C827-4636-9F51-4545FC6E306B}" destId="{76F7737C-E6C0-4B4F-BC51-6E0F511C8611}" srcOrd="3" destOrd="0" presId="urn:microsoft.com/office/officeart/2005/8/layout/list1"/>
    <dgm:cxn modelId="{D51EF658-237A-40C0-B14E-29255B9221E2}" type="presParOf" srcId="{1417ADBE-C827-4636-9F51-4545FC6E306B}" destId="{9C84BFF2-9E9F-4F52-879B-057E94239A0D}" srcOrd="4" destOrd="0" presId="urn:microsoft.com/office/officeart/2005/8/layout/list1"/>
    <dgm:cxn modelId="{7A3680FB-E94F-47A1-970D-F38430A2ECA6}" type="presParOf" srcId="{9C84BFF2-9E9F-4F52-879B-057E94239A0D}" destId="{3E6E7A48-C134-491C-ABC7-A21D474FA9AF}" srcOrd="0" destOrd="0" presId="urn:microsoft.com/office/officeart/2005/8/layout/list1"/>
    <dgm:cxn modelId="{FF2176C8-7E7D-426A-9774-1A7DA70FF70D}" type="presParOf" srcId="{9C84BFF2-9E9F-4F52-879B-057E94239A0D}" destId="{A432D0B9-215B-4F71-9897-AA29C3A4F682}" srcOrd="1" destOrd="0" presId="urn:microsoft.com/office/officeart/2005/8/layout/list1"/>
    <dgm:cxn modelId="{1A983A64-DC97-422C-AF5D-BBCD12EF69D4}" type="presParOf" srcId="{1417ADBE-C827-4636-9F51-4545FC6E306B}" destId="{966348DA-FAE6-4232-9A4F-857DA9216400}" srcOrd="5" destOrd="0" presId="urn:microsoft.com/office/officeart/2005/8/layout/list1"/>
    <dgm:cxn modelId="{01A360BB-0C17-483E-9286-DB3FFF3BA103}" type="presParOf" srcId="{1417ADBE-C827-4636-9F51-4545FC6E306B}" destId="{353662F0-5F50-4153-8298-10C04D72536F}" srcOrd="6" destOrd="0" presId="urn:microsoft.com/office/officeart/2005/8/layout/list1"/>
    <dgm:cxn modelId="{80470E67-92AB-4C5A-81CB-C6D1FC3E6E9B}" type="presParOf" srcId="{1417ADBE-C827-4636-9F51-4545FC6E306B}" destId="{7B23707D-44B2-4990-B696-49D511292DDB}" srcOrd="7" destOrd="0" presId="urn:microsoft.com/office/officeart/2005/8/layout/list1"/>
    <dgm:cxn modelId="{C15F9867-E8B9-42F9-97D9-9038A155BD25}" type="presParOf" srcId="{1417ADBE-C827-4636-9F51-4545FC6E306B}" destId="{7AD48107-B81B-4480-A9F2-8F5B59CC1081}" srcOrd="8" destOrd="0" presId="urn:microsoft.com/office/officeart/2005/8/layout/list1"/>
    <dgm:cxn modelId="{F5F32601-2D1E-40D1-BB3C-A244AF8D44AF}" type="presParOf" srcId="{7AD48107-B81B-4480-A9F2-8F5B59CC1081}" destId="{B277EA0C-AC65-4383-B697-546BA14C58ED}" srcOrd="0" destOrd="0" presId="urn:microsoft.com/office/officeart/2005/8/layout/list1"/>
    <dgm:cxn modelId="{33990819-15D6-4D4A-AE1B-3D0D04D311A7}" type="presParOf" srcId="{7AD48107-B81B-4480-A9F2-8F5B59CC1081}" destId="{1F2CB954-9301-4D14-AE44-9BD49397BE93}" srcOrd="1" destOrd="0" presId="urn:microsoft.com/office/officeart/2005/8/layout/list1"/>
    <dgm:cxn modelId="{647BDF82-F17E-4D31-92D9-077333F5451C}" type="presParOf" srcId="{1417ADBE-C827-4636-9F51-4545FC6E306B}" destId="{265F55EF-8747-4CFF-B655-3616F779EE8E}" srcOrd="9" destOrd="0" presId="urn:microsoft.com/office/officeart/2005/8/layout/list1"/>
    <dgm:cxn modelId="{67D14FF0-6470-4069-A294-04BC41BF6487}" type="presParOf" srcId="{1417ADBE-C827-4636-9F51-4545FC6E306B}" destId="{1A7F08A9-461A-4097-AAAA-C2033D4782B0}"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FBE703-BB1B-4702-B406-A563A74C978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7E6D2BF2-8811-4713-9ED0-FE35B0E4E95F}">
      <dgm:prSet phldrT="[Текст]" custT="1"/>
      <dgm:spPr/>
      <dgm:t>
        <a:bodyPr/>
        <a:lstStyle/>
        <a:p>
          <a:r>
            <a:rPr lang="ru-RU" sz="2000" dirty="0">
              <a:solidFill>
                <a:schemeClr val="tx1"/>
              </a:solidFill>
              <a:latin typeface="Cambria" panose="02040503050406030204" pitchFamily="18" charset="0"/>
              <a:ea typeface="Cambria" panose="02040503050406030204" pitchFamily="18" charset="0"/>
            </a:rPr>
            <a:t>новые или обновленные ФГОС, ФОП, новые или обновленные учебники</a:t>
          </a:r>
        </a:p>
      </dgm:t>
    </dgm:pt>
    <dgm:pt modelId="{B60B3C9E-2A2C-4719-8746-A92184643F80}" type="parTrans" cxnId="{0B23444B-A20D-4212-8393-304A681495C2}">
      <dgm:prSet/>
      <dgm:spPr/>
      <dgm:t>
        <a:bodyPr/>
        <a:lstStyle/>
        <a:p>
          <a:endParaRPr lang="ru-RU" sz="2000"/>
        </a:p>
      </dgm:t>
    </dgm:pt>
    <dgm:pt modelId="{B68F97A2-4B05-4263-ACF1-19992D74606D}" type="sibTrans" cxnId="{0B23444B-A20D-4212-8393-304A681495C2}">
      <dgm:prSet/>
      <dgm:spPr/>
      <dgm:t>
        <a:bodyPr/>
        <a:lstStyle/>
        <a:p>
          <a:endParaRPr lang="ru-RU" sz="2000"/>
        </a:p>
      </dgm:t>
    </dgm:pt>
    <dgm:pt modelId="{A05620FE-29EA-415B-94FB-0C0B456F0B9D}">
      <dgm:prSet phldrT="[Текст]" custT="1"/>
      <dgm:spPr/>
      <dgm:t>
        <a:bodyPr/>
        <a:lstStyle/>
        <a:p>
          <a:r>
            <a:rPr lang="ru-RU" sz="2000" dirty="0">
              <a:solidFill>
                <a:schemeClr val="tx1"/>
              </a:solidFill>
              <a:latin typeface="Cambria" panose="02040503050406030204" pitchFamily="18" charset="0"/>
              <a:ea typeface="Cambria" panose="02040503050406030204" pitchFamily="18" charset="0"/>
            </a:rPr>
            <a:t>новые словари и справочники</a:t>
          </a:r>
        </a:p>
      </dgm:t>
    </dgm:pt>
    <dgm:pt modelId="{E2CB47B7-1457-43D7-8059-7459472E59F4}" type="parTrans" cxnId="{8B2566E8-60CC-4067-868A-5C78DF68A71B}">
      <dgm:prSet/>
      <dgm:spPr/>
      <dgm:t>
        <a:bodyPr/>
        <a:lstStyle/>
        <a:p>
          <a:endParaRPr lang="ru-RU" sz="2000"/>
        </a:p>
      </dgm:t>
    </dgm:pt>
    <dgm:pt modelId="{649A6F7D-3E97-48E4-A85A-332F4B48E1BB}" type="sibTrans" cxnId="{8B2566E8-60CC-4067-868A-5C78DF68A71B}">
      <dgm:prSet/>
      <dgm:spPr/>
      <dgm:t>
        <a:bodyPr/>
        <a:lstStyle/>
        <a:p>
          <a:endParaRPr lang="ru-RU" sz="2000"/>
        </a:p>
      </dgm:t>
    </dgm:pt>
    <dgm:pt modelId="{2725BA26-6B4E-4937-A1F0-426313440C3E}">
      <dgm:prSet phldrT="[Текст]" custT="1"/>
      <dgm:spPr/>
      <dgm:t>
        <a:bodyPr/>
        <a:lstStyle/>
        <a:p>
          <a:r>
            <a:rPr lang="ru-RU" sz="2000" dirty="0">
              <a:solidFill>
                <a:schemeClr val="tx1"/>
              </a:solidFill>
              <a:latin typeface="Cambria" panose="02040503050406030204" pitchFamily="18" charset="0"/>
              <a:ea typeface="Cambria" panose="02040503050406030204" pitchFamily="18" charset="0"/>
            </a:rPr>
            <a:t>статистико-аналитические отчеты</a:t>
          </a:r>
        </a:p>
      </dgm:t>
    </dgm:pt>
    <dgm:pt modelId="{3E766F6A-BB1A-4AD5-B6A9-409055CA2B59}" type="parTrans" cxnId="{39E0553C-5D52-48D5-B15C-12C97338012D}">
      <dgm:prSet/>
      <dgm:spPr/>
      <dgm:t>
        <a:bodyPr/>
        <a:lstStyle/>
        <a:p>
          <a:endParaRPr lang="ru-RU" sz="2000"/>
        </a:p>
      </dgm:t>
    </dgm:pt>
    <dgm:pt modelId="{03E34F91-5EF3-41C3-BA05-52E59DAA3A2A}" type="sibTrans" cxnId="{39E0553C-5D52-48D5-B15C-12C97338012D}">
      <dgm:prSet/>
      <dgm:spPr/>
      <dgm:t>
        <a:bodyPr/>
        <a:lstStyle/>
        <a:p>
          <a:endParaRPr lang="ru-RU" sz="2000"/>
        </a:p>
      </dgm:t>
    </dgm:pt>
    <dgm:pt modelId="{1417ADBE-C827-4636-9F51-4545FC6E306B}" type="pres">
      <dgm:prSet presAssocID="{5DFBE703-BB1B-4702-B406-A563A74C9789}" presName="linear" presStyleCnt="0">
        <dgm:presLayoutVars>
          <dgm:dir/>
          <dgm:animLvl val="lvl"/>
          <dgm:resizeHandles val="exact"/>
        </dgm:presLayoutVars>
      </dgm:prSet>
      <dgm:spPr/>
      <dgm:t>
        <a:bodyPr/>
        <a:lstStyle/>
        <a:p>
          <a:endParaRPr lang="ru-RU"/>
        </a:p>
      </dgm:t>
    </dgm:pt>
    <dgm:pt modelId="{847ADE17-6AB8-41A3-BD17-A6B8625762FE}" type="pres">
      <dgm:prSet presAssocID="{7E6D2BF2-8811-4713-9ED0-FE35B0E4E95F}" presName="parentLin" presStyleCnt="0"/>
      <dgm:spPr/>
    </dgm:pt>
    <dgm:pt modelId="{A63B0D76-00F1-4B40-9A57-1EB0F842368C}" type="pres">
      <dgm:prSet presAssocID="{7E6D2BF2-8811-4713-9ED0-FE35B0E4E95F}" presName="parentLeftMargin" presStyleLbl="node1" presStyleIdx="0" presStyleCnt="3"/>
      <dgm:spPr/>
      <dgm:t>
        <a:bodyPr/>
        <a:lstStyle/>
        <a:p>
          <a:endParaRPr lang="ru-RU"/>
        </a:p>
      </dgm:t>
    </dgm:pt>
    <dgm:pt modelId="{1296F70C-E7E1-48B5-ACEF-0A65C3FC04D4}" type="pres">
      <dgm:prSet presAssocID="{7E6D2BF2-8811-4713-9ED0-FE35B0E4E95F}" presName="parentText" presStyleLbl="node1" presStyleIdx="0" presStyleCnt="3" custScaleX="107722" custScaleY="192186">
        <dgm:presLayoutVars>
          <dgm:chMax val="0"/>
          <dgm:bulletEnabled val="1"/>
        </dgm:presLayoutVars>
      </dgm:prSet>
      <dgm:spPr/>
      <dgm:t>
        <a:bodyPr/>
        <a:lstStyle/>
        <a:p>
          <a:endParaRPr lang="ru-RU"/>
        </a:p>
      </dgm:t>
    </dgm:pt>
    <dgm:pt modelId="{2E65FE28-9FD2-4D47-B3EF-886B87372C31}" type="pres">
      <dgm:prSet presAssocID="{7E6D2BF2-8811-4713-9ED0-FE35B0E4E95F}" presName="negativeSpace" presStyleCnt="0"/>
      <dgm:spPr/>
    </dgm:pt>
    <dgm:pt modelId="{B4BC8FA6-E548-4BED-AB8A-CEBAAADCC7CF}" type="pres">
      <dgm:prSet presAssocID="{7E6D2BF2-8811-4713-9ED0-FE35B0E4E95F}" presName="childText" presStyleLbl="conFgAcc1" presStyleIdx="0" presStyleCnt="3">
        <dgm:presLayoutVars>
          <dgm:bulletEnabled val="1"/>
        </dgm:presLayoutVars>
      </dgm:prSet>
      <dgm:spPr/>
    </dgm:pt>
    <dgm:pt modelId="{76F7737C-E6C0-4B4F-BC51-6E0F511C8611}" type="pres">
      <dgm:prSet presAssocID="{B68F97A2-4B05-4263-ACF1-19992D74606D}" presName="spaceBetweenRectangles" presStyleCnt="0"/>
      <dgm:spPr/>
    </dgm:pt>
    <dgm:pt modelId="{9C84BFF2-9E9F-4F52-879B-057E94239A0D}" type="pres">
      <dgm:prSet presAssocID="{A05620FE-29EA-415B-94FB-0C0B456F0B9D}" presName="parentLin" presStyleCnt="0"/>
      <dgm:spPr/>
    </dgm:pt>
    <dgm:pt modelId="{3E6E7A48-C134-491C-ABC7-A21D474FA9AF}" type="pres">
      <dgm:prSet presAssocID="{A05620FE-29EA-415B-94FB-0C0B456F0B9D}" presName="parentLeftMargin" presStyleLbl="node1" presStyleIdx="0" presStyleCnt="3"/>
      <dgm:spPr/>
      <dgm:t>
        <a:bodyPr/>
        <a:lstStyle/>
        <a:p>
          <a:endParaRPr lang="ru-RU"/>
        </a:p>
      </dgm:t>
    </dgm:pt>
    <dgm:pt modelId="{A432D0B9-215B-4F71-9897-AA29C3A4F682}" type="pres">
      <dgm:prSet presAssocID="{A05620FE-29EA-415B-94FB-0C0B456F0B9D}" presName="parentText" presStyleLbl="node1" presStyleIdx="1" presStyleCnt="3" custScaleX="107722" custScaleY="137275">
        <dgm:presLayoutVars>
          <dgm:chMax val="0"/>
          <dgm:bulletEnabled val="1"/>
        </dgm:presLayoutVars>
      </dgm:prSet>
      <dgm:spPr/>
      <dgm:t>
        <a:bodyPr/>
        <a:lstStyle/>
        <a:p>
          <a:endParaRPr lang="ru-RU"/>
        </a:p>
      </dgm:t>
    </dgm:pt>
    <dgm:pt modelId="{966348DA-FAE6-4232-9A4F-857DA9216400}" type="pres">
      <dgm:prSet presAssocID="{A05620FE-29EA-415B-94FB-0C0B456F0B9D}" presName="negativeSpace" presStyleCnt="0"/>
      <dgm:spPr/>
    </dgm:pt>
    <dgm:pt modelId="{353662F0-5F50-4153-8298-10C04D72536F}" type="pres">
      <dgm:prSet presAssocID="{A05620FE-29EA-415B-94FB-0C0B456F0B9D}" presName="childText" presStyleLbl="conFgAcc1" presStyleIdx="1" presStyleCnt="3">
        <dgm:presLayoutVars>
          <dgm:bulletEnabled val="1"/>
        </dgm:presLayoutVars>
      </dgm:prSet>
      <dgm:spPr/>
    </dgm:pt>
    <dgm:pt modelId="{7B23707D-44B2-4990-B696-49D511292DDB}" type="pres">
      <dgm:prSet presAssocID="{649A6F7D-3E97-48E4-A85A-332F4B48E1BB}" presName="spaceBetweenRectangles" presStyleCnt="0"/>
      <dgm:spPr/>
    </dgm:pt>
    <dgm:pt modelId="{7AD48107-B81B-4480-A9F2-8F5B59CC1081}" type="pres">
      <dgm:prSet presAssocID="{2725BA26-6B4E-4937-A1F0-426313440C3E}" presName="parentLin" presStyleCnt="0"/>
      <dgm:spPr/>
    </dgm:pt>
    <dgm:pt modelId="{B277EA0C-AC65-4383-B697-546BA14C58ED}" type="pres">
      <dgm:prSet presAssocID="{2725BA26-6B4E-4937-A1F0-426313440C3E}" presName="parentLeftMargin" presStyleLbl="node1" presStyleIdx="1" presStyleCnt="3"/>
      <dgm:spPr/>
      <dgm:t>
        <a:bodyPr/>
        <a:lstStyle/>
        <a:p>
          <a:endParaRPr lang="ru-RU"/>
        </a:p>
      </dgm:t>
    </dgm:pt>
    <dgm:pt modelId="{1F2CB954-9301-4D14-AE44-9BD49397BE93}" type="pres">
      <dgm:prSet presAssocID="{2725BA26-6B4E-4937-A1F0-426313440C3E}" presName="parentText" presStyleLbl="node1" presStyleIdx="2" presStyleCnt="3" custScaleX="107722" custScaleY="172419">
        <dgm:presLayoutVars>
          <dgm:chMax val="0"/>
          <dgm:bulletEnabled val="1"/>
        </dgm:presLayoutVars>
      </dgm:prSet>
      <dgm:spPr/>
      <dgm:t>
        <a:bodyPr/>
        <a:lstStyle/>
        <a:p>
          <a:endParaRPr lang="ru-RU"/>
        </a:p>
      </dgm:t>
    </dgm:pt>
    <dgm:pt modelId="{265F55EF-8747-4CFF-B655-3616F779EE8E}" type="pres">
      <dgm:prSet presAssocID="{2725BA26-6B4E-4937-A1F0-426313440C3E}" presName="negativeSpace" presStyleCnt="0"/>
      <dgm:spPr/>
    </dgm:pt>
    <dgm:pt modelId="{1A7F08A9-461A-4097-AAAA-C2033D4782B0}" type="pres">
      <dgm:prSet presAssocID="{2725BA26-6B4E-4937-A1F0-426313440C3E}" presName="childText" presStyleLbl="conFgAcc1" presStyleIdx="2" presStyleCnt="3" custLinFactNeighborY="7882">
        <dgm:presLayoutVars>
          <dgm:bulletEnabled val="1"/>
        </dgm:presLayoutVars>
      </dgm:prSet>
      <dgm:spPr/>
    </dgm:pt>
  </dgm:ptLst>
  <dgm:cxnLst>
    <dgm:cxn modelId="{8B2566E8-60CC-4067-868A-5C78DF68A71B}" srcId="{5DFBE703-BB1B-4702-B406-A563A74C9789}" destId="{A05620FE-29EA-415B-94FB-0C0B456F0B9D}" srcOrd="1" destOrd="0" parTransId="{E2CB47B7-1457-43D7-8059-7459472E59F4}" sibTransId="{649A6F7D-3E97-48E4-A85A-332F4B48E1BB}"/>
    <dgm:cxn modelId="{4D32579C-58EF-4359-B293-E87A7FCA8182}" type="presOf" srcId="{2725BA26-6B4E-4937-A1F0-426313440C3E}" destId="{1F2CB954-9301-4D14-AE44-9BD49397BE93}" srcOrd="1" destOrd="0" presId="urn:microsoft.com/office/officeart/2005/8/layout/list1"/>
    <dgm:cxn modelId="{0B23444B-A20D-4212-8393-304A681495C2}" srcId="{5DFBE703-BB1B-4702-B406-A563A74C9789}" destId="{7E6D2BF2-8811-4713-9ED0-FE35B0E4E95F}" srcOrd="0" destOrd="0" parTransId="{B60B3C9E-2A2C-4719-8746-A92184643F80}" sibTransId="{B68F97A2-4B05-4263-ACF1-19992D74606D}"/>
    <dgm:cxn modelId="{9F1696A3-D177-48E1-9F67-6E736A1B5DC8}" type="presOf" srcId="{A05620FE-29EA-415B-94FB-0C0B456F0B9D}" destId="{3E6E7A48-C134-491C-ABC7-A21D474FA9AF}" srcOrd="0" destOrd="0" presId="urn:microsoft.com/office/officeart/2005/8/layout/list1"/>
    <dgm:cxn modelId="{458F3145-1AAA-4122-9773-432D1386C2D1}" type="presOf" srcId="{5DFBE703-BB1B-4702-B406-A563A74C9789}" destId="{1417ADBE-C827-4636-9F51-4545FC6E306B}" srcOrd="0" destOrd="0" presId="urn:microsoft.com/office/officeart/2005/8/layout/list1"/>
    <dgm:cxn modelId="{E6B3ED8C-8195-4DED-A1D5-CD9CF08441F5}" type="presOf" srcId="{7E6D2BF2-8811-4713-9ED0-FE35B0E4E95F}" destId="{1296F70C-E7E1-48B5-ACEF-0A65C3FC04D4}" srcOrd="1" destOrd="0" presId="urn:microsoft.com/office/officeart/2005/8/layout/list1"/>
    <dgm:cxn modelId="{6D385F0E-25C6-4593-864F-F2553DB258F5}" type="presOf" srcId="{A05620FE-29EA-415B-94FB-0C0B456F0B9D}" destId="{A432D0B9-215B-4F71-9897-AA29C3A4F682}" srcOrd="1" destOrd="0" presId="urn:microsoft.com/office/officeart/2005/8/layout/list1"/>
    <dgm:cxn modelId="{746DC701-71B5-4D52-8DE8-E52B11DD6750}" type="presOf" srcId="{2725BA26-6B4E-4937-A1F0-426313440C3E}" destId="{B277EA0C-AC65-4383-B697-546BA14C58ED}" srcOrd="0" destOrd="0" presId="urn:microsoft.com/office/officeart/2005/8/layout/list1"/>
    <dgm:cxn modelId="{39E0553C-5D52-48D5-B15C-12C97338012D}" srcId="{5DFBE703-BB1B-4702-B406-A563A74C9789}" destId="{2725BA26-6B4E-4937-A1F0-426313440C3E}" srcOrd="2" destOrd="0" parTransId="{3E766F6A-BB1A-4AD5-B6A9-409055CA2B59}" sibTransId="{03E34F91-5EF3-41C3-BA05-52E59DAA3A2A}"/>
    <dgm:cxn modelId="{64BDEAEF-D063-43B5-9C43-9D70A719D2B0}" type="presOf" srcId="{7E6D2BF2-8811-4713-9ED0-FE35B0E4E95F}" destId="{A63B0D76-00F1-4B40-9A57-1EB0F842368C}" srcOrd="0" destOrd="0" presId="urn:microsoft.com/office/officeart/2005/8/layout/list1"/>
    <dgm:cxn modelId="{FA0C5DAE-B1F1-48E5-9054-A5C53AE36891}" type="presParOf" srcId="{1417ADBE-C827-4636-9F51-4545FC6E306B}" destId="{847ADE17-6AB8-41A3-BD17-A6B8625762FE}" srcOrd="0" destOrd="0" presId="urn:microsoft.com/office/officeart/2005/8/layout/list1"/>
    <dgm:cxn modelId="{47CDBF7C-9090-44EB-9368-E58F29ADCDD1}" type="presParOf" srcId="{847ADE17-6AB8-41A3-BD17-A6B8625762FE}" destId="{A63B0D76-00F1-4B40-9A57-1EB0F842368C}" srcOrd="0" destOrd="0" presId="urn:microsoft.com/office/officeart/2005/8/layout/list1"/>
    <dgm:cxn modelId="{20D572A7-DAA1-45AF-BA2D-0D6235BAE946}" type="presParOf" srcId="{847ADE17-6AB8-41A3-BD17-A6B8625762FE}" destId="{1296F70C-E7E1-48B5-ACEF-0A65C3FC04D4}" srcOrd="1" destOrd="0" presId="urn:microsoft.com/office/officeart/2005/8/layout/list1"/>
    <dgm:cxn modelId="{1B2BA0F0-A4D1-42A3-ADCE-52A612E5D0B5}" type="presParOf" srcId="{1417ADBE-C827-4636-9F51-4545FC6E306B}" destId="{2E65FE28-9FD2-4D47-B3EF-886B87372C31}" srcOrd="1" destOrd="0" presId="urn:microsoft.com/office/officeart/2005/8/layout/list1"/>
    <dgm:cxn modelId="{A78A3010-F7BE-40D9-B59E-3A556347328F}" type="presParOf" srcId="{1417ADBE-C827-4636-9F51-4545FC6E306B}" destId="{B4BC8FA6-E548-4BED-AB8A-CEBAAADCC7CF}" srcOrd="2" destOrd="0" presId="urn:microsoft.com/office/officeart/2005/8/layout/list1"/>
    <dgm:cxn modelId="{CC748FDF-3BC4-4810-8FB5-92CF86A36A96}" type="presParOf" srcId="{1417ADBE-C827-4636-9F51-4545FC6E306B}" destId="{76F7737C-E6C0-4B4F-BC51-6E0F511C8611}" srcOrd="3" destOrd="0" presId="urn:microsoft.com/office/officeart/2005/8/layout/list1"/>
    <dgm:cxn modelId="{D51EF658-237A-40C0-B14E-29255B9221E2}" type="presParOf" srcId="{1417ADBE-C827-4636-9F51-4545FC6E306B}" destId="{9C84BFF2-9E9F-4F52-879B-057E94239A0D}" srcOrd="4" destOrd="0" presId="urn:microsoft.com/office/officeart/2005/8/layout/list1"/>
    <dgm:cxn modelId="{7A3680FB-E94F-47A1-970D-F38430A2ECA6}" type="presParOf" srcId="{9C84BFF2-9E9F-4F52-879B-057E94239A0D}" destId="{3E6E7A48-C134-491C-ABC7-A21D474FA9AF}" srcOrd="0" destOrd="0" presId="urn:microsoft.com/office/officeart/2005/8/layout/list1"/>
    <dgm:cxn modelId="{FF2176C8-7E7D-426A-9774-1A7DA70FF70D}" type="presParOf" srcId="{9C84BFF2-9E9F-4F52-879B-057E94239A0D}" destId="{A432D0B9-215B-4F71-9897-AA29C3A4F682}" srcOrd="1" destOrd="0" presId="urn:microsoft.com/office/officeart/2005/8/layout/list1"/>
    <dgm:cxn modelId="{1A983A64-DC97-422C-AF5D-BBCD12EF69D4}" type="presParOf" srcId="{1417ADBE-C827-4636-9F51-4545FC6E306B}" destId="{966348DA-FAE6-4232-9A4F-857DA9216400}" srcOrd="5" destOrd="0" presId="urn:microsoft.com/office/officeart/2005/8/layout/list1"/>
    <dgm:cxn modelId="{01A360BB-0C17-483E-9286-DB3FFF3BA103}" type="presParOf" srcId="{1417ADBE-C827-4636-9F51-4545FC6E306B}" destId="{353662F0-5F50-4153-8298-10C04D72536F}" srcOrd="6" destOrd="0" presId="urn:microsoft.com/office/officeart/2005/8/layout/list1"/>
    <dgm:cxn modelId="{80470E67-92AB-4C5A-81CB-C6D1FC3E6E9B}" type="presParOf" srcId="{1417ADBE-C827-4636-9F51-4545FC6E306B}" destId="{7B23707D-44B2-4990-B696-49D511292DDB}" srcOrd="7" destOrd="0" presId="urn:microsoft.com/office/officeart/2005/8/layout/list1"/>
    <dgm:cxn modelId="{C15F9867-E8B9-42F9-97D9-9038A155BD25}" type="presParOf" srcId="{1417ADBE-C827-4636-9F51-4545FC6E306B}" destId="{7AD48107-B81B-4480-A9F2-8F5B59CC1081}" srcOrd="8" destOrd="0" presId="urn:microsoft.com/office/officeart/2005/8/layout/list1"/>
    <dgm:cxn modelId="{F5F32601-2D1E-40D1-BB3C-A244AF8D44AF}" type="presParOf" srcId="{7AD48107-B81B-4480-A9F2-8F5B59CC1081}" destId="{B277EA0C-AC65-4383-B697-546BA14C58ED}" srcOrd="0" destOrd="0" presId="urn:microsoft.com/office/officeart/2005/8/layout/list1"/>
    <dgm:cxn modelId="{33990819-15D6-4D4A-AE1B-3D0D04D311A7}" type="presParOf" srcId="{7AD48107-B81B-4480-A9F2-8F5B59CC1081}" destId="{1F2CB954-9301-4D14-AE44-9BD49397BE93}" srcOrd="1" destOrd="0" presId="urn:microsoft.com/office/officeart/2005/8/layout/list1"/>
    <dgm:cxn modelId="{647BDF82-F17E-4D31-92D9-077333F5451C}" type="presParOf" srcId="{1417ADBE-C827-4636-9F51-4545FC6E306B}" destId="{265F55EF-8747-4CFF-B655-3616F779EE8E}" srcOrd="9" destOrd="0" presId="urn:microsoft.com/office/officeart/2005/8/layout/list1"/>
    <dgm:cxn modelId="{67D14FF0-6470-4069-A294-04BC41BF6487}" type="presParOf" srcId="{1417ADBE-C827-4636-9F51-4545FC6E306B}" destId="{1A7F08A9-461A-4097-AAAA-C2033D4782B0}"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C8FA6-E548-4BED-AB8A-CEBAAADCC7CF}">
      <dsp:nvSpPr>
        <dsp:cNvPr id="0" name=""/>
        <dsp:cNvSpPr/>
      </dsp:nvSpPr>
      <dsp:spPr>
        <a:xfrm>
          <a:off x="0" y="642697"/>
          <a:ext cx="5328591" cy="37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96F70C-E7E1-48B5-ACEF-0A65C3FC04D4}">
      <dsp:nvSpPr>
        <dsp:cNvPr id="0" name=""/>
        <dsp:cNvSpPr/>
      </dsp:nvSpPr>
      <dsp:spPr>
        <a:xfrm>
          <a:off x="266169" y="13097"/>
          <a:ext cx="4014122" cy="8509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86" tIns="0" rIns="140986" bIns="0" numCol="1" spcCol="1270" anchor="ctr" anchorCtr="0">
          <a:noAutofit/>
        </a:bodyPr>
        <a:lstStyle/>
        <a:p>
          <a:pPr marL="0" lvl="0" indent="0" algn="l" defTabSz="889000">
            <a:lnSpc>
              <a:spcPct val="90000"/>
            </a:lnSpc>
            <a:spcBef>
              <a:spcPct val="0"/>
            </a:spcBef>
            <a:spcAft>
              <a:spcPct val="35000"/>
            </a:spcAft>
            <a:buNone/>
          </a:pPr>
          <a:r>
            <a:rPr lang="ru-RU" sz="2000" kern="1200" dirty="0">
              <a:solidFill>
                <a:schemeClr val="tx1"/>
              </a:solidFill>
              <a:latin typeface="Cambria" panose="02040503050406030204" pitchFamily="18" charset="0"/>
              <a:ea typeface="Cambria" panose="02040503050406030204" pitchFamily="18" charset="0"/>
            </a:rPr>
            <a:t>новые или обновленные ФГОС, ФОП, новые или обновленные учебники</a:t>
          </a:r>
        </a:p>
      </dsp:txBody>
      <dsp:txXfrm>
        <a:off x="307711" y="54639"/>
        <a:ext cx="3931038" cy="767915"/>
      </dsp:txXfrm>
    </dsp:sp>
    <dsp:sp modelId="{353662F0-5F50-4153-8298-10C04D72536F}">
      <dsp:nvSpPr>
        <dsp:cNvPr id="0" name=""/>
        <dsp:cNvSpPr/>
      </dsp:nvSpPr>
      <dsp:spPr>
        <a:xfrm>
          <a:off x="0" y="1488150"/>
          <a:ext cx="5328591" cy="37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32D0B9-215B-4F71-9897-AA29C3A4F682}">
      <dsp:nvSpPr>
        <dsp:cNvPr id="0" name=""/>
        <dsp:cNvSpPr/>
      </dsp:nvSpPr>
      <dsp:spPr>
        <a:xfrm>
          <a:off x="266429" y="1101697"/>
          <a:ext cx="4018046" cy="607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86" tIns="0" rIns="140986" bIns="0" numCol="1" spcCol="1270" anchor="ctr" anchorCtr="0">
          <a:noAutofit/>
        </a:bodyPr>
        <a:lstStyle/>
        <a:p>
          <a:pPr marL="0" lvl="0" indent="0" algn="l" defTabSz="889000">
            <a:lnSpc>
              <a:spcPct val="90000"/>
            </a:lnSpc>
            <a:spcBef>
              <a:spcPct val="0"/>
            </a:spcBef>
            <a:spcAft>
              <a:spcPct val="35000"/>
            </a:spcAft>
            <a:buNone/>
          </a:pPr>
          <a:r>
            <a:rPr lang="ru-RU" sz="2000" kern="1200" dirty="0">
              <a:solidFill>
                <a:schemeClr val="tx1"/>
              </a:solidFill>
              <a:latin typeface="Cambria" panose="02040503050406030204" pitchFamily="18" charset="0"/>
              <a:ea typeface="Cambria" panose="02040503050406030204" pitchFamily="18" charset="0"/>
            </a:rPr>
            <a:t>новые словари и справочники</a:t>
          </a:r>
        </a:p>
      </dsp:txBody>
      <dsp:txXfrm>
        <a:off x="296102" y="1131370"/>
        <a:ext cx="3958700" cy="548507"/>
      </dsp:txXfrm>
    </dsp:sp>
    <dsp:sp modelId="{1A7F08A9-461A-4097-AAAA-C2033D4782B0}">
      <dsp:nvSpPr>
        <dsp:cNvPr id="0" name=""/>
        <dsp:cNvSpPr/>
      </dsp:nvSpPr>
      <dsp:spPr>
        <a:xfrm>
          <a:off x="0" y="2502320"/>
          <a:ext cx="5328591" cy="37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2CB954-9301-4D14-AE44-9BD49397BE93}">
      <dsp:nvSpPr>
        <dsp:cNvPr id="0" name=""/>
        <dsp:cNvSpPr/>
      </dsp:nvSpPr>
      <dsp:spPr>
        <a:xfrm>
          <a:off x="266169" y="1947150"/>
          <a:ext cx="4014122" cy="76347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86" tIns="0" rIns="140986" bIns="0" numCol="1" spcCol="1270" anchor="ctr" anchorCtr="0">
          <a:noAutofit/>
        </a:bodyPr>
        <a:lstStyle/>
        <a:p>
          <a:pPr marL="0" lvl="0" indent="0" algn="l" defTabSz="889000">
            <a:lnSpc>
              <a:spcPct val="90000"/>
            </a:lnSpc>
            <a:spcBef>
              <a:spcPct val="0"/>
            </a:spcBef>
            <a:spcAft>
              <a:spcPct val="35000"/>
            </a:spcAft>
            <a:buNone/>
          </a:pPr>
          <a:r>
            <a:rPr lang="ru-RU" sz="2000" kern="1200" dirty="0">
              <a:solidFill>
                <a:schemeClr val="tx1"/>
              </a:solidFill>
              <a:latin typeface="Cambria" panose="02040503050406030204" pitchFamily="18" charset="0"/>
              <a:ea typeface="Cambria" panose="02040503050406030204" pitchFamily="18" charset="0"/>
            </a:rPr>
            <a:t>статистико-аналитические отчеты</a:t>
          </a:r>
        </a:p>
      </dsp:txBody>
      <dsp:txXfrm>
        <a:off x="303439" y="1984420"/>
        <a:ext cx="3939582" cy="6889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C8FA6-E548-4BED-AB8A-CEBAAADCC7CF}">
      <dsp:nvSpPr>
        <dsp:cNvPr id="0" name=""/>
        <dsp:cNvSpPr/>
      </dsp:nvSpPr>
      <dsp:spPr>
        <a:xfrm>
          <a:off x="0" y="642697"/>
          <a:ext cx="5328591" cy="37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96F70C-E7E1-48B5-ACEF-0A65C3FC04D4}">
      <dsp:nvSpPr>
        <dsp:cNvPr id="0" name=""/>
        <dsp:cNvSpPr/>
      </dsp:nvSpPr>
      <dsp:spPr>
        <a:xfrm>
          <a:off x="266169" y="13097"/>
          <a:ext cx="4014122" cy="8509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86" tIns="0" rIns="140986" bIns="0" numCol="1" spcCol="1270" anchor="ctr" anchorCtr="0">
          <a:noAutofit/>
        </a:bodyPr>
        <a:lstStyle/>
        <a:p>
          <a:pPr marL="0" lvl="0" indent="0" algn="l" defTabSz="889000">
            <a:lnSpc>
              <a:spcPct val="90000"/>
            </a:lnSpc>
            <a:spcBef>
              <a:spcPct val="0"/>
            </a:spcBef>
            <a:spcAft>
              <a:spcPct val="35000"/>
            </a:spcAft>
            <a:buNone/>
          </a:pPr>
          <a:r>
            <a:rPr lang="ru-RU" sz="2000" kern="1200" dirty="0">
              <a:solidFill>
                <a:schemeClr val="tx1"/>
              </a:solidFill>
              <a:latin typeface="Cambria" panose="02040503050406030204" pitchFamily="18" charset="0"/>
              <a:ea typeface="Cambria" panose="02040503050406030204" pitchFamily="18" charset="0"/>
            </a:rPr>
            <a:t>новые или обновленные ФГОС, ФОП, новые или обновленные учебники</a:t>
          </a:r>
        </a:p>
      </dsp:txBody>
      <dsp:txXfrm>
        <a:off x="307711" y="54639"/>
        <a:ext cx="3931038" cy="767915"/>
      </dsp:txXfrm>
    </dsp:sp>
    <dsp:sp modelId="{353662F0-5F50-4153-8298-10C04D72536F}">
      <dsp:nvSpPr>
        <dsp:cNvPr id="0" name=""/>
        <dsp:cNvSpPr/>
      </dsp:nvSpPr>
      <dsp:spPr>
        <a:xfrm>
          <a:off x="0" y="1488150"/>
          <a:ext cx="5328591" cy="37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32D0B9-215B-4F71-9897-AA29C3A4F682}">
      <dsp:nvSpPr>
        <dsp:cNvPr id="0" name=""/>
        <dsp:cNvSpPr/>
      </dsp:nvSpPr>
      <dsp:spPr>
        <a:xfrm>
          <a:off x="266429" y="1101697"/>
          <a:ext cx="4018046" cy="607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86" tIns="0" rIns="140986" bIns="0" numCol="1" spcCol="1270" anchor="ctr" anchorCtr="0">
          <a:noAutofit/>
        </a:bodyPr>
        <a:lstStyle/>
        <a:p>
          <a:pPr marL="0" lvl="0" indent="0" algn="l" defTabSz="889000">
            <a:lnSpc>
              <a:spcPct val="90000"/>
            </a:lnSpc>
            <a:spcBef>
              <a:spcPct val="0"/>
            </a:spcBef>
            <a:spcAft>
              <a:spcPct val="35000"/>
            </a:spcAft>
            <a:buNone/>
          </a:pPr>
          <a:r>
            <a:rPr lang="ru-RU" sz="2000" kern="1200" dirty="0">
              <a:solidFill>
                <a:schemeClr val="tx1"/>
              </a:solidFill>
              <a:latin typeface="Cambria" panose="02040503050406030204" pitchFamily="18" charset="0"/>
              <a:ea typeface="Cambria" panose="02040503050406030204" pitchFamily="18" charset="0"/>
            </a:rPr>
            <a:t>новые словари и справочники</a:t>
          </a:r>
        </a:p>
      </dsp:txBody>
      <dsp:txXfrm>
        <a:off x="296102" y="1131370"/>
        <a:ext cx="3958700" cy="548507"/>
      </dsp:txXfrm>
    </dsp:sp>
    <dsp:sp modelId="{1A7F08A9-461A-4097-AAAA-C2033D4782B0}">
      <dsp:nvSpPr>
        <dsp:cNvPr id="0" name=""/>
        <dsp:cNvSpPr/>
      </dsp:nvSpPr>
      <dsp:spPr>
        <a:xfrm>
          <a:off x="0" y="2502320"/>
          <a:ext cx="5328591" cy="37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2CB954-9301-4D14-AE44-9BD49397BE93}">
      <dsp:nvSpPr>
        <dsp:cNvPr id="0" name=""/>
        <dsp:cNvSpPr/>
      </dsp:nvSpPr>
      <dsp:spPr>
        <a:xfrm>
          <a:off x="266169" y="1947150"/>
          <a:ext cx="4014122" cy="76347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86" tIns="0" rIns="140986" bIns="0" numCol="1" spcCol="1270" anchor="ctr" anchorCtr="0">
          <a:noAutofit/>
        </a:bodyPr>
        <a:lstStyle/>
        <a:p>
          <a:pPr marL="0" lvl="0" indent="0" algn="l" defTabSz="889000">
            <a:lnSpc>
              <a:spcPct val="90000"/>
            </a:lnSpc>
            <a:spcBef>
              <a:spcPct val="0"/>
            </a:spcBef>
            <a:spcAft>
              <a:spcPct val="35000"/>
            </a:spcAft>
            <a:buNone/>
          </a:pPr>
          <a:r>
            <a:rPr lang="ru-RU" sz="2000" kern="1200" dirty="0">
              <a:solidFill>
                <a:schemeClr val="tx1"/>
              </a:solidFill>
              <a:latin typeface="Cambria" panose="02040503050406030204" pitchFamily="18" charset="0"/>
              <a:ea typeface="Cambria" panose="02040503050406030204" pitchFamily="18" charset="0"/>
            </a:rPr>
            <a:t>статистико-аналитические отчеты</a:t>
          </a:r>
        </a:p>
      </dsp:txBody>
      <dsp:txXfrm>
        <a:off x="303439" y="1984420"/>
        <a:ext cx="3939582" cy="6889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C8FA6-E548-4BED-AB8A-CEBAAADCC7CF}">
      <dsp:nvSpPr>
        <dsp:cNvPr id="0" name=""/>
        <dsp:cNvSpPr/>
      </dsp:nvSpPr>
      <dsp:spPr>
        <a:xfrm>
          <a:off x="0" y="642697"/>
          <a:ext cx="5328591" cy="37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96F70C-E7E1-48B5-ACEF-0A65C3FC04D4}">
      <dsp:nvSpPr>
        <dsp:cNvPr id="0" name=""/>
        <dsp:cNvSpPr/>
      </dsp:nvSpPr>
      <dsp:spPr>
        <a:xfrm>
          <a:off x="266169" y="13097"/>
          <a:ext cx="4014122" cy="8509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86" tIns="0" rIns="140986" bIns="0" numCol="1" spcCol="1270" anchor="ctr" anchorCtr="0">
          <a:noAutofit/>
        </a:bodyPr>
        <a:lstStyle/>
        <a:p>
          <a:pPr marL="0" lvl="0" indent="0" algn="l" defTabSz="889000">
            <a:lnSpc>
              <a:spcPct val="90000"/>
            </a:lnSpc>
            <a:spcBef>
              <a:spcPct val="0"/>
            </a:spcBef>
            <a:spcAft>
              <a:spcPct val="35000"/>
            </a:spcAft>
            <a:buNone/>
          </a:pPr>
          <a:r>
            <a:rPr lang="ru-RU" sz="2000" kern="1200" dirty="0">
              <a:solidFill>
                <a:schemeClr val="tx1"/>
              </a:solidFill>
              <a:latin typeface="Cambria" panose="02040503050406030204" pitchFamily="18" charset="0"/>
              <a:ea typeface="Cambria" panose="02040503050406030204" pitchFamily="18" charset="0"/>
            </a:rPr>
            <a:t>новые или обновленные ФГОС, ФОП, новые или обновленные учебники</a:t>
          </a:r>
        </a:p>
      </dsp:txBody>
      <dsp:txXfrm>
        <a:off x="307711" y="54639"/>
        <a:ext cx="3931038" cy="767915"/>
      </dsp:txXfrm>
    </dsp:sp>
    <dsp:sp modelId="{353662F0-5F50-4153-8298-10C04D72536F}">
      <dsp:nvSpPr>
        <dsp:cNvPr id="0" name=""/>
        <dsp:cNvSpPr/>
      </dsp:nvSpPr>
      <dsp:spPr>
        <a:xfrm>
          <a:off x="0" y="1488150"/>
          <a:ext cx="5328591" cy="37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32D0B9-215B-4F71-9897-AA29C3A4F682}">
      <dsp:nvSpPr>
        <dsp:cNvPr id="0" name=""/>
        <dsp:cNvSpPr/>
      </dsp:nvSpPr>
      <dsp:spPr>
        <a:xfrm>
          <a:off x="266429" y="1101697"/>
          <a:ext cx="4018046" cy="607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86" tIns="0" rIns="140986" bIns="0" numCol="1" spcCol="1270" anchor="ctr" anchorCtr="0">
          <a:noAutofit/>
        </a:bodyPr>
        <a:lstStyle/>
        <a:p>
          <a:pPr marL="0" lvl="0" indent="0" algn="l" defTabSz="889000">
            <a:lnSpc>
              <a:spcPct val="90000"/>
            </a:lnSpc>
            <a:spcBef>
              <a:spcPct val="0"/>
            </a:spcBef>
            <a:spcAft>
              <a:spcPct val="35000"/>
            </a:spcAft>
            <a:buNone/>
          </a:pPr>
          <a:r>
            <a:rPr lang="ru-RU" sz="2000" kern="1200" dirty="0">
              <a:solidFill>
                <a:schemeClr val="tx1"/>
              </a:solidFill>
              <a:latin typeface="Cambria" panose="02040503050406030204" pitchFamily="18" charset="0"/>
              <a:ea typeface="Cambria" panose="02040503050406030204" pitchFamily="18" charset="0"/>
            </a:rPr>
            <a:t>новые словари и справочники</a:t>
          </a:r>
        </a:p>
      </dsp:txBody>
      <dsp:txXfrm>
        <a:off x="296102" y="1131370"/>
        <a:ext cx="3958700" cy="548507"/>
      </dsp:txXfrm>
    </dsp:sp>
    <dsp:sp modelId="{1A7F08A9-461A-4097-AAAA-C2033D4782B0}">
      <dsp:nvSpPr>
        <dsp:cNvPr id="0" name=""/>
        <dsp:cNvSpPr/>
      </dsp:nvSpPr>
      <dsp:spPr>
        <a:xfrm>
          <a:off x="0" y="2502320"/>
          <a:ext cx="5328591" cy="37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2CB954-9301-4D14-AE44-9BD49397BE93}">
      <dsp:nvSpPr>
        <dsp:cNvPr id="0" name=""/>
        <dsp:cNvSpPr/>
      </dsp:nvSpPr>
      <dsp:spPr>
        <a:xfrm>
          <a:off x="266169" y="1947150"/>
          <a:ext cx="4014122" cy="76347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86" tIns="0" rIns="140986" bIns="0" numCol="1" spcCol="1270" anchor="ctr" anchorCtr="0">
          <a:noAutofit/>
        </a:bodyPr>
        <a:lstStyle/>
        <a:p>
          <a:pPr marL="0" lvl="0" indent="0" algn="l" defTabSz="889000">
            <a:lnSpc>
              <a:spcPct val="90000"/>
            </a:lnSpc>
            <a:spcBef>
              <a:spcPct val="0"/>
            </a:spcBef>
            <a:spcAft>
              <a:spcPct val="35000"/>
            </a:spcAft>
            <a:buNone/>
          </a:pPr>
          <a:r>
            <a:rPr lang="ru-RU" sz="2000" kern="1200" dirty="0">
              <a:solidFill>
                <a:schemeClr val="tx1"/>
              </a:solidFill>
              <a:latin typeface="Cambria" panose="02040503050406030204" pitchFamily="18" charset="0"/>
              <a:ea typeface="Cambria" panose="02040503050406030204" pitchFamily="18" charset="0"/>
            </a:rPr>
            <a:t>статистико-аналитические отчеты</a:t>
          </a:r>
        </a:p>
      </dsp:txBody>
      <dsp:txXfrm>
        <a:off x="303439" y="1984420"/>
        <a:ext cx="3939582" cy="68893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890838" cy="496888"/>
          </a:xfrm>
          <a:prstGeom prst="rect">
            <a:avLst/>
          </a:prstGeom>
          <a:noFill/>
          <a:ln w="9525">
            <a:noFill/>
            <a:miter lim="800000"/>
            <a:headEnd/>
            <a:tailEnd/>
          </a:ln>
          <a:effectLst/>
        </p:spPr>
        <p:txBody>
          <a:bodyPr vert="horz" wrap="square" lIns="92098" tIns="46049" rIns="92098" bIns="46049" numCol="1" anchor="t" anchorCtr="0" compatLnSpc="1">
            <a:prstTxWarp prst="textNoShape">
              <a:avLst/>
            </a:prstTxWarp>
          </a:bodyPr>
          <a:lstStyle>
            <a:lvl1pPr defTabSz="920750">
              <a:defRPr sz="1200"/>
            </a:lvl1pPr>
          </a:lstStyle>
          <a:p>
            <a:pPr>
              <a:defRPr/>
            </a:pPr>
            <a:endParaRPr lang="ru-RU"/>
          </a:p>
        </p:txBody>
      </p:sp>
      <p:sp>
        <p:nvSpPr>
          <p:cNvPr id="63491" name="Rectangle 3"/>
          <p:cNvSpPr>
            <a:spLocks noGrp="1" noChangeArrowheads="1"/>
          </p:cNvSpPr>
          <p:nvPr>
            <p:ph type="dt" sz="quarter" idx="1"/>
          </p:nvPr>
        </p:nvSpPr>
        <p:spPr bwMode="auto">
          <a:xfrm>
            <a:off x="3778250" y="0"/>
            <a:ext cx="2890838" cy="496888"/>
          </a:xfrm>
          <a:prstGeom prst="rect">
            <a:avLst/>
          </a:prstGeom>
          <a:noFill/>
          <a:ln w="9525">
            <a:noFill/>
            <a:miter lim="800000"/>
            <a:headEnd/>
            <a:tailEnd/>
          </a:ln>
          <a:effectLst/>
        </p:spPr>
        <p:txBody>
          <a:bodyPr vert="horz" wrap="square" lIns="92098" tIns="46049" rIns="92098" bIns="46049" numCol="1" anchor="t" anchorCtr="0" compatLnSpc="1">
            <a:prstTxWarp prst="textNoShape">
              <a:avLst/>
            </a:prstTxWarp>
          </a:bodyPr>
          <a:lstStyle>
            <a:lvl1pPr algn="r" defTabSz="920750">
              <a:defRPr sz="1200"/>
            </a:lvl1pPr>
          </a:lstStyle>
          <a:p>
            <a:pPr>
              <a:defRPr/>
            </a:pPr>
            <a:endParaRPr lang="ru-RU"/>
          </a:p>
        </p:txBody>
      </p:sp>
      <p:sp>
        <p:nvSpPr>
          <p:cNvPr id="63492" name="Rectangle 4"/>
          <p:cNvSpPr>
            <a:spLocks noGrp="1" noChangeArrowheads="1"/>
          </p:cNvSpPr>
          <p:nvPr>
            <p:ph type="ftr" sz="quarter" idx="2"/>
          </p:nvPr>
        </p:nvSpPr>
        <p:spPr bwMode="auto">
          <a:xfrm>
            <a:off x="0" y="9431338"/>
            <a:ext cx="2890838" cy="496887"/>
          </a:xfrm>
          <a:prstGeom prst="rect">
            <a:avLst/>
          </a:prstGeom>
          <a:noFill/>
          <a:ln w="9525">
            <a:noFill/>
            <a:miter lim="800000"/>
            <a:headEnd/>
            <a:tailEnd/>
          </a:ln>
          <a:effectLst/>
        </p:spPr>
        <p:txBody>
          <a:bodyPr vert="horz" wrap="square" lIns="92098" tIns="46049" rIns="92098" bIns="46049" numCol="1" anchor="b" anchorCtr="0" compatLnSpc="1">
            <a:prstTxWarp prst="textNoShape">
              <a:avLst/>
            </a:prstTxWarp>
          </a:bodyPr>
          <a:lstStyle>
            <a:lvl1pPr defTabSz="920750">
              <a:defRPr sz="1200"/>
            </a:lvl1pPr>
          </a:lstStyle>
          <a:p>
            <a:pPr>
              <a:defRPr/>
            </a:pPr>
            <a:endParaRPr lang="ru-RU"/>
          </a:p>
        </p:txBody>
      </p:sp>
      <p:sp>
        <p:nvSpPr>
          <p:cNvPr id="63493" name="Rectangle 5"/>
          <p:cNvSpPr>
            <a:spLocks noGrp="1" noChangeArrowheads="1"/>
          </p:cNvSpPr>
          <p:nvPr>
            <p:ph type="sldNum" sz="quarter" idx="3"/>
          </p:nvPr>
        </p:nvSpPr>
        <p:spPr bwMode="auto">
          <a:xfrm>
            <a:off x="3778250" y="9431338"/>
            <a:ext cx="2890838" cy="496887"/>
          </a:xfrm>
          <a:prstGeom prst="rect">
            <a:avLst/>
          </a:prstGeom>
          <a:noFill/>
          <a:ln w="9525">
            <a:noFill/>
            <a:miter lim="800000"/>
            <a:headEnd/>
            <a:tailEnd/>
          </a:ln>
          <a:effectLst/>
        </p:spPr>
        <p:txBody>
          <a:bodyPr vert="horz" wrap="square" lIns="92098" tIns="46049" rIns="92098" bIns="46049" numCol="1" anchor="b" anchorCtr="0" compatLnSpc="1">
            <a:prstTxWarp prst="textNoShape">
              <a:avLst/>
            </a:prstTxWarp>
          </a:bodyPr>
          <a:lstStyle>
            <a:lvl1pPr algn="r" defTabSz="920750">
              <a:defRPr sz="1200"/>
            </a:lvl1pPr>
          </a:lstStyle>
          <a:p>
            <a:pPr>
              <a:defRPr/>
            </a:pPr>
            <a:fld id="{CC30DB18-F17A-438A-9ADF-76B70870A90A}" type="slidenum">
              <a:rPr lang="ru-RU"/>
              <a:pPr>
                <a:defRPr/>
              </a:pPr>
              <a:t>‹#›</a:t>
            </a:fld>
            <a:endParaRPr lang="ru-RU"/>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14344" name="Rectangle 8"/>
          <p:cNvSpPr>
            <a:spLocks noGrp="1" noChangeArrowheads="1"/>
          </p:cNvSpPr>
          <p:nvPr>
            <p:ph type="subTitle" idx="1"/>
          </p:nvPr>
        </p:nvSpPr>
        <p:spPr>
          <a:xfrm>
            <a:off x="558800" y="3886200"/>
            <a:ext cx="4013200" cy="1822450"/>
          </a:xfrm>
        </p:spPr>
        <p:txBody>
          <a:bodyPr anchor="b"/>
          <a:lstStyle>
            <a:lvl1pPr marL="0" indent="0">
              <a:buFont typeface="Wingdings" pitchFamily="2" charset="2"/>
              <a:buNone/>
              <a:defRPr/>
            </a:lvl1pPr>
          </a:lstStyle>
          <a:p>
            <a:r>
              <a:rPr lang="ru-RU"/>
              <a:t>Образец подзаголовка</a:t>
            </a:r>
          </a:p>
        </p:txBody>
      </p:sp>
      <p:sp>
        <p:nvSpPr>
          <p:cNvPr id="14348" name="AutoShape 12"/>
          <p:cNvSpPr>
            <a:spLocks noGrp="1" noChangeArrowheads="1"/>
          </p:cNvSpPr>
          <p:nvPr>
            <p:ph type="ctrTitle" sz="quarter"/>
          </p:nvPr>
        </p:nvSpPr>
        <p:spPr>
          <a:xfrm>
            <a:off x="0" y="76200"/>
            <a:ext cx="8229600" cy="1905000"/>
          </a:xfrm>
          <a:prstGeom prst="roundRect">
            <a:avLst>
              <a:gd name="adj" fmla="val 50000"/>
            </a:avLst>
          </a:prstGeom>
        </p:spPr>
        <p:txBody>
          <a:bodyPr anchor="ctr"/>
          <a:lstStyle>
            <a:lvl1pPr>
              <a:defRPr/>
            </a:lvl1pPr>
          </a:lstStyle>
          <a:p>
            <a:r>
              <a:rPr lang="ru-RU"/>
              <a:t>Образец заголовка</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build="p" autoUpdateAnimBg="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showMasterPhAnim="0" type="vertTx" preserve="1">
  <p:cSld name="Заголовок и вертикальный текст">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showMasterPhAnim="0" type="vertTitleAndTx" preserve="1">
  <p:cSld name="Вертикальный заголовок и текст">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374900"/>
            <a:ext cx="1981200" cy="36449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374900"/>
            <a:ext cx="5791200" cy="36449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Заголовок и объект">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type="secHead" preserve="1">
  <p:cSld name="Заголовок раздела">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type="twoObj" preserve="1">
  <p:cSld name="Два объекта">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725488" y="2819400"/>
            <a:ext cx="3770312" cy="320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2819400"/>
            <a:ext cx="3770313" cy="320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4">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4">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4">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build="p" autoUpdateAnimBg="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showMasterPhAnim="0" type="twoTxTwoObj" preserve="1">
  <p:cSld name="Сравнение">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6">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6">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6">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build="p" autoUpdateAnimBg="0"/>
      <p:bldP spid="5" grpId="0" build="p" autoUpdateAnimBg="0"/>
      <p:bldP spid="6" grpId="0" build="p" autoUpdateAnimBg="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showMasterPhAnim="0" type="titleOnly" preserve="1">
  <p:cSld name="Только заголовок">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type="blank" preserve="1">
  <p:cSld name="Пустой слайд">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type="objTx" preserve="1">
  <p:cSld name="Объект с подписью">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build="p"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type="picTx" preserve="1">
  <p:cSld name="Рисунок с подписью">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build="p" autoUpdateAnimBg="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AutoShape 1033"/>
          <p:cNvSpPr>
            <a:spLocks noGrp="1" noChangeArrowheads="1"/>
          </p:cNvSpPr>
          <p:nvPr>
            <p:ph type="title"/>
          </p:nvPr>
        </p:nvSpPr>
        <p:spPr bwMode="auto">
          <a:xfrm>
            <a:off x="609600" y="2374900"/>
            <a:ext cx="7924800" cy="533400"/>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bodyPr>
          <a:lstStyle/>
          <a:p>
            <a:pPr lvl="0"/>
            <a:r>
              <a:rPr lang="ru-RU"/>
              <a:t>Образец заголовка</a:t>
            </a:r>
          </a:p>
        </p:txBody>
      </p:sp>
      <p:sp>
        <p:nvSpPr>
          <p:cNvPr id="13322" name="Rectangle 1034"/>
          <p:cNvSpPr>
            <a:spLocks noGrp="1" noChangeArrowheads="1"/>
          </p:cNvSpPr>
          <p:nvPr>
            <p:ph type="body" idx="1"/>
          </p:nvPr>
        </p:nvSpPr>
        <p:spPr bwMode="auto">
          <a:xfrm>
            <a:off x="725488" y="2819400"/>
            <a:ext cx="7693025" cy="32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2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3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build="p">
        <p:tmplLst>
          <p:tmpl lvl="1">
            <p:tnLst>
              <p:par>
                <p:cTn presetID="1" presetClass="entr" presetSubtype="0" fill="hold" nodeType="clickEffect">
                  <p:stCondLst>
                    <p:cond delay="0"/>
                  </p:stCondLst>
                  <p:childTnLst>
                    <p:set>
                      <p:cBhvr>
                        <p:cTn dur="1" fill="hold">
                          <p:stCondLst>
                            <p:cond delay="0"/>
                          </p:stCondLst>
                        </p:cTn>
                        <p:tgtEl>
                          <p:spTgt spid="13322"/>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3322"/>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3322"/>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13322"/>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13322"/>
                        </p:tgtEl>
                        <p:attrNameLst>
                          <p:attrName>style.visibility</p:attrName>
                        </p:attrNameLst>
                      </p:cBhvr>
                      <p:to>
                        <p:strVal val="visible"/>
                      </p:to>
                    </p:set>
                  </p:childTnLst>
                </p:cTn>
              </p:par>
            </p:tnLst>
          </p:tmpl>
        </p:tmplLst>
      </p:bldP>
    </p:bldLst>
  </p:timing>
  <p:txStyles>
    <p:titleStyle>
      <a:lvl1pPr algn="l" rtl="0" eaLnBrk="0" fontAlgn="base" hangingPunct="0">
        <a:lnSpc>
          <a:spcPct val="90000"/>
        </a:lnSpc>
        <a:spcBef>
          <a:spcPct val="0"/>
        </a:spcBef>
        <a:spcAft>
          <a:spcPct val="0"/>
        </a:spcAft>
        <a:defRPr sz="3600" b="1">
          <a:solidFill>
            <a:schemeClr val="tx1"/>
          </a:solidFill>
          <a:latin typeface="+mj-lt"/>
          <a:ea typeface="+mj-ea"/>
          <a:cs typeface="+mj-cs"/>
        </a:defRPr>
      </a:lvl1pPr>
      <a:lvl2pPr algn="l" rtl="0" eaLnBrk="0" fontAlgn="base" hangingPunct="0">
        <a:lnSpc>
          <a:spcPct val="90000"/>
        </a:lnSpc>
        <a:spcBef>
          <a:spcPct val="0"/>
        </a:spcBef>
        <a:spcAft>
          <a:spcPct val="0"/>
        </a:spcAft>
        <a:defRPr sz="3600" b="1">
          <a:solidFill>
            <a:schemeClr val="tx1"/>
          </a:solidFill>
          <a:latin typeface="Arial" charset="0"/>
          <a:cs typeface="Arial" charset="0"/>
        </a:defRPr>
      </a:lvl2pPr>
      <a:lvl3pPr algn="l" rtl="0" eaLnBrk="0" fontAlgn="base" hangingPunct="0">
        <a:lnSpc>
          <a:spcPct val="90000"/>
        </a:lnSpc>
        <a:spcBef>
          <a:spcPct val="0"/>
        </a:spcBef>
        <a:spcAft>
          <a:spcPct val="0"/>
        </a:spcAft>
        <a:defRPr sz="3600" b="1">
          <a:solidFill>
            <a:schemeClr val="tx1"/>
          </a:solidFill>
          <a:latin typeface="Arial" charset="0"/>
          <a:cs typeface="Arial" charset="0"/>
        </a:defRPr>
      </a:lvl3pPr>
      <a:lvl4pPr algn="l" rtl="0" eaLnBrk="0" fontAlgn="base" hangingPunct="0">
        <a:lnSpc>
          <a:spcPct val="90000"/>
        </a:lnSpc>
        <a:spcBef>
          <a:spcPct val="0"/>
        </a:spcBef>
        <a:spcAft>
          <a:spcPct val="0"/>
        </a:spcAft>
        <a:defRPr sz="3600" b="1">
          <a:solidFill>
            <a:schemeClr val="tx1"/>
          </a:solidFill>
          <a:latin typeface="Arial" charset="0"/>
          <a:cs typeface="Arial" charset="0"/>
        </a:defRPr>
      </a:lvl4pPr>
      <a:lvl5pPr algn="l" rtl="0" eaLnBrk="0" fontAlgn="base" hangingPunct="0">
        <a:lnSpc>
          <a:spcPct val="90000"/>
        </a:lnSpc>
        <a:spcBef>
          <a:spcPct val="0"/>
        </a:spcBef>
        <a:spcAft>
          <a:spcPct val="0"/>
        </a:spcAft>
        <a:defRPr sz="3600" b="1">
          <a:solidFill>
            <a:schemeClr val="tx1"/>
          </a:solidFill>
          <a:latin typeface="Arial" charset="0"/>
          <a:cs typeface="Arial" charset="0"/>
        </a:defRPr>
      </a:lvl5pPr>
      <a:lvl6pPr marL="457200" algn="l" rtl="0" fontAlgn="base">
        <a:lnSpc>
          <a:spcPct val="90000"/>
        </a:lnSpc>
        <a:spcBef>
          <a:spcPct val="0"/>
        </a:spcBef>
        <a:spcAft>
          <a:spcPct val="0"/>
        </a:spcAft>
        <a:defRPr sz="3600" b="1">
          <a:solidFill>
            <a:schemeClr val="tx1"/>
          </a:solidFill>
          <a:latin typeface="Arial" charset="0"/>
          <a:cs typeface="Arial" charset="0"/>
        </a:defRPr>
      </a:lvl6pPr>
      <a:lvl7pPr marL="914400" algn="l" rtl="0" fontAlgn="base">
        <a:lnSpc>
          <a:spcPct val="90000"/>
        </a:lnSpc>
        <a:spcBef>
          <a:spcPct val="0"/>
        </a:spcBef>
        <a:spcAft>
          <a:spcPct val="0"/>
        </a:spcAft>
        <a:defRPr sz="3600" b="1">
          <a:solidFill>
            <a:schemeClr val="tx1"/>
          </a:solidFill>
          <a:latin typeface="Arial" charset="0"/>
          <a:cs typeface="Arial" charset="0"/>
        </a:defRPr>
      </a:lvl7pPr>
      <a:lvl8pPr marL="1371600" algn="l" rtl="0" fontAlgn="base">
        <a:lnSpc>
          <a:spcPct val="90000"/>
        </a:lnSpc>
        <a:spcBef>
          <a:spcPct val="0"/>
        </a:spcBef>
        <a:spcAft>
          <a:spcPct val="0"/>
        </a:spcAft>
        <a:defRPr sz="3600" b="1">
          <a:solidFill>
            <a:schemeClr val="tx1"/>
          </a:solidFill>
          <a:latin typeface="Arial" charset="0"/>
          <a:cs typeface="Arial" charset="0"/>
        </a:defRPr>
      </a:lvl8pPr>
      <a:lvl9pPr marL="1828800" algn="l" rtl="0" fontAlgn="base">
        <a:lnSpc>
          <a:spcPct val="90000"/>
        </a:lnSpc>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cs typeface="+mn-cs"/>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cs typeface="+mn-cs"/>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cs typeface="+mn-cs"/>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6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7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7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95536" y="3573016"/>
            <a:ext cx="8428856" cy="533400"/>
          </a:xfrm>
        </p:spPr>
        <p:txBody>
          <a:bodyPr/>
          <a:lstStyle/>
          <a:p>
            <a:pPr algn="ctr" eaLnBrk="1" hangingPunct="1"/>
            <a:r>
              <a:rPr lang="ru-RU" sz="3200" dirty="0"/>
              <a:t>ГИА-2024 по русскому языку: особенности содержания </a:t>
            </a:r>
            <a:br>
              <a:rPr lang="ru-RU" sz="3200" dirty="0"/>
            </a:br>
            <a:r>
              <a:rPr lang="ru-RU" sz="3200" dirty="0"/>
              <a:t>и рекомендации от разработчиков КИМ</a:t>
            </a:r>
          </a:p>
        </p:txBody>
      </p:sp>
      <p:sp>
        <p:nvSpPr>
          <p:cNvPr id="3075" name="Rectangle 3"/>
          <p:cNvSpPr>
            <a:spLocks noGrp="1" noChangeArrowheads="1"/>
          </p:cNvSpPr>
          <p:nvPr>
            <p:ph type="body" idx="1"/>
          </p:nvPr>
        </p:nvSpPr>
        <p:spPr>
          <a:xfrm>
            <a:off x="505508" y="4437112"/>
            <a:ext cx="8208912" cy="1421248"/>
          </a:xfrm>
        </p:spPr>
        <p:txBody>
          <a:bodyPr/>
          <a:lstStyle/>
          <a:p>
            <a:pPr marL="0" indent="0" eaLnBrk="1" hangingPunct="1">
              <a:lnSpc>
                <a:spcPct val="90000"/>
              </a:lnSpc>
              <a:buNone/>
            </a:pPr>
            <a:r>
              <a:rPr lang="ru-RU" sz="2400" dirty="0"/>
              <a:t>Дощинский Роман Анатольевич, </a:t>
            </a:r>
          </a:p>
          <a:p>
            <a:pPr marL="0" indent="0" eaLnBrk="1" hangingPunct="1">
              <a:lnSpc>
                <a:spcPct val="90000"/>
              </a:lnSpc>
              <a:buNone/>
            </a:pPr>
            <a:r>
              <a:rPr lang="ru-RU" sz="2400" dirty="0"/>
              <a:t>кандидат педагогических наук,</a:t>
            </a:r>
          </a:p>
          <a:p>
            <a:pPr marL="0" indent="0" eaLnBrk="1" hangingPunct="1">
              <a:lnSpc>
                <a:spcPct val="90000"/>
              </a:lnSpc>
              <a:buNone/>
            </a:pPr>
            <a:r>
              <a:rPr lang="ru-RU" sz="2400" dirty="0"/>
              <a:t>начальник отдела </a:t>
            </a:r>
          </a:p>
          <a:p>
            <a:pPr marL="0" indent="0" eaLnBrk="1" hangingPunct="1">
              <a:lnSpc>
                <a:spcPct val="90000"/>
              </a:lnSpc>
              <a:buNone/>
            </a:pPr>
            <a:r>
              <a:rPr lang="ru-RU" sz="2400" dirty="0"/>
              <a:t>Московского центра качества образования</a:t>
            </a:r>
          </a:p>
        </p:txBody>
      </p:sp>
      <p:sp>
        <p:nvSpPr>
          <p:cNvPr id="4100" name="Rectangle 6"/>
          <p:cNvSpPr>
            <a:spLocks noChangeArrowheads="1"/>
          </p:cNvSpPr>
          <p:nvPr/>
        </p:nvSpPr>
        <p:spPr bwMode="auto">
          <a:xfrm>
            <a:off x="0" y="2132856"/>
            <a:ext cx="9144000" cy="76200"/>
          </a:xfrm>
          <a:prstGeom prst="rect">
            <a:avLst/>
          </a:prstGeom>
          <a:solidFill>
            <a:srgbClr val="FF33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3366"/>
              </a:solidFill>
              <a:effectLst/>
              <a:uLnTx/>
              <a:uFillTx/>
              <a:latin typeface="Arial" charset="0"/>
              <a:ea typeface="+mn-ea"/>
              <a:cs typeface="Arial" charset="0"/>
            </a:endParaRPr>
          </a:p>
        </p:txBody>
      </p:sp>
    </p:spTree>
    <p:extLst>
      <p:ext uri="{BB962C8B-B14F-4D97-AF65-F5344CB8AC3E}">
        <p14:creationId xmlns:p14="http://schemas.microsoft.com/office/powerpoint/2010/main" xmlns="" val="407998162"/>
      </p:ext>
    </p:extLst>
  </p:cSld>
  <p:clrMapOvr>
    <a:masterClrMapping/>
  </p:clrMapOvr>
  <mc:AlternateContent xmlns:mc="http://schemas.openxmlformats.org/markup-compatibility/2006">
    <mc:Choice xmlns:p14="http://schemas.microsoft.com/office/powerpoint/2010/main" xmlns="" Requires="p14">
      <p:transition p14:dur="10">
        <p14:pan dir="u"/>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179512" y="4829"/>
            <a:ext cx="8428856" cy="1224857"/>
          </a:xfrm>
        </p:spPr>
        <p:txBody>
          <a:bodyPr/>
          <a:lstStyle/>
          <a:p>
            <a:pPr algn="ctr" eaLnBrk="1" hangingPunct="1"/>
            <a:r>
              <a:rPr lang="ru-RU" sz="3200" dirty="0"/>
              <a:t>Кодификатор – для педагога </a:t>
            </a:r>
            <a:br>
              <a:rPr lang="ru-RU" sz="3200" dirty="0"/>
            </a:br>
            <a:r>
              <a:rPr lang="ru-RU" sz="3200" dirty="0"/>
              <a:t>и обучающегося. Задание 26</a:t>
            </a:r>
          </a:p>
        </p:txBody>
      </p:sp>
      <p:sp>
        <p:nvSpPr>
          <p:cNvPr id="3" name="Прямоугольник 2">
            <a:extLst>
              <a:ext uri="{FF2B5EF4-FFF2-40B4-BE49-F238E27FC236}">
                <a16:creationId xmlns:a16="http://schemas.microsoft.com/office/drawing/2014/main" xmlns="" id="{98717C92-E0F1-1A06-9A8C-A4B723058F6F}"/>
              </a:ext>
            </a:extLst>
          </p:cNvPr>
          <p:cNvSpPr/>
          <p:nvPr/>
        </p:nvSpPr>
        <p:spPr>
          <a:xfrm>
            <a:off x="869947" y="1027780"/>
            <a:ext cx="2916324" cy="338554"/>
          </a:xfrm>
          <a:prstGeom prst="rect">
            <a:avLst/>
          </a:prstGeom>
        </p:spPr>
        <p:txBody>
          <a:bodyPr wrap="square">
            <a:spAutoFit/>
          </a:bodyPr>
          <a:lstStyle/>
          <a:p>
            <a:pPr marL="0" marR="0" lvl="0" indent="0" algn="ctr" defTabSz="685800" rtl="0" eaLnBrk="0" fontAlgn="base" latinLnBrk="0" hangingPunct="0">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БЫЛО</a:t>
            </a:r>
          </a:p>
        </p:txBody>
      </p:sp>
      <p:sp>
        <p:nvSpPr>
          <p:cNvPr id="4" name="Прямоугольник 3">
            <a:extLst>
              <a:ext uri="{FF2B5EF4-FFF2-40B4-BE49-F238E27FC236}">
                <a16:creationId xmlns:a16="http://schemas.microsoft.com/office/drawing/2014/main" xmlns="" id="{8CAAAEC2-F5FA-211E-A11E-19ED64E84EBE}"/>
              </a:ext>
            </a:extLst>
          </p:cNvPr>
          <p:cNvSpPr/>
          <p:nvPr/>
        </p:nvSpPr>
        <p:spPr>
          <a:xfrm>
            <a:off x="5720107" y="1087794"/>
            <a:ext cx="2916324" cy="338554"/>
          </a:xfrm>
          <a:prstGeom prst="rect">
            <a:avLst/>
          </a:prstGeom>
        </p:spPr>
        <p:txBody>
          <a:bodyPr wrap="square">
            <a:spAutoFit/>
          </a:bodyPr>
          <a:lstStyle/>
          <a:p>
            <a:pPr marL="0" marR="0" lvl="0" indent="0" algn="ctr" defTabSz="685800" rtl="0" eaLnBrk="0" fontAlgn="base" latinLnBrk="0" hangingPunct="0">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СТАЛО</a:t>
            </a:r>
          </a:p>
        </p:txBody>
      </p:sp>
      <p:graphicFrame>
        <p:nvGraphicFramePr>
          <p:cNvPr id="2" name="Таблица 1">
            <a:extLst>
              <a:ext uri="{FF2B5EF4-FFF2-40B4-BE49-F238E27FC236}">
                <a16:creationId xmlns:a16="http://schemas.microsoft.com/office/drawing/2014/main" xmlns="" id="{E4B2A484-EE63-B29C-D01E-D3872A3FE803}"/>
              </a:ext>
            </a:extLst>
          </p:cNvPr>
          <p:cNvGraphicFramePr>
            <a:graphicFrameLocks noGrp="1"/>
          </p:cNvGraphicFramePr>
          <p:nvPr>
            <p:extLst>
              <p:ext uri="{D42A27DB-BD31-4B8C-83A1-F6EECF244321}">
                <p14:modId xmlns:p14="http://schemas.microsoft.com/office/powerpoint/2010/main" xmlns="" val="3813942213"/>
              </p:ext>
            </p:extLst>
          </p:nvPr>
        </p:nvGraphicFramePr>
        <p:xfrm>
          <a:off x="179512" y="1426348"/>
          <a:ext cx="4392488" cy="5468112"/>
        </p:xfrm>
        <a:graphic>
          <a:graphicData uri="http://schemas.openxmlformats.org/drawingml/2006/table">
            <a:tbl>
              <a:tblPr firstRow="1" firstCol="1" bandRow="1">
                <a:tableStyleId>{5C22544A-7EE6-4342-B048-85BDC9FD1C3A}</a:tableStyleId>
              </a:tblPr>
              <a:tblGrid>
                <a:gridCol w="4392488">
                  <a:extLst>
                    <a:ext uri="{9D8B030D-6E8A-4147-A177-3AD203B41FA5}">
                      <a16:colId xmlns:a16="http://schemas.microsoft.com/office/drawing/2014/main" xmlns="" val="2468435831"/>
                    </a:ext>
                  </a:extLst>
                </a:gridCol>
              </a:tblGrid>
              <a:tr h="216024">
                <a:tc>
                  <a:txBody>
                    <a:bodyPr/>
                    <a:lstStyle/>
                    <a:p>
                      <a:pPr algn="just">
                        <a:lnSpc>
                          <a:spcPct val="115000"/>
                        </a:lnSpc>
                        <a:spcAft>
                          <a:spcPts val="1000"/>
                        </a:spcAft>
                      </a:pPr>
                      <a:r>
                        <a:rPr lang="ru-RU" sz="1200" b="0" dirty="0">
                          <a:solidFill>
                            <a:schemeClr val="tx1"/>
                          </a:solidFill>
                          <a:effectLst/>
                        </a:rPr>
                        <a:t>Изобразительно-выразительные средства русской фонетики: звукопись, аллитерация, ассонанс</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6085" marR="660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80930920"/>
                  </a:ext>
                </a:extLst>
              </a:tr>
              <a:tr h="288032">
                <a:tc>
                  <a:txBody>
                    <a:bodyPr/>
                    <a:lstStyle/>
                    <a:p>
                      <a:pPr algn="just">
                        <a:lnSpc>
                          <a:spcPct val="115000"/>
                        </a:lnSpc>
                        <a:spcAft>
                          <a:spcPts val="1000"/>
                        </a:spcAft>
                      </a:pPr>
                      <a:r>
                        <a:rPr lang="ru-RU" sz="1200" b="0" dirty="0">
                          <a:solidFill>
                            <a:schemeClr val="tx1"/>
                          </a:solidFill>
                          <a:effectLst/>
                        </a:rPr>
                        <a:t>Изобразительно-выразительные средства словообразования: слова с суффиксами определённого значения, с эмоционально окрашенными суффиксами, индивидуально-авторские слова</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6085" marR="660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22087865"/>
                  </a:ext>
                </a:extLst>
              </a:tr>
              <a:tr h="576064">
                <a:tc>
                  <a:txBody>
                    <a:bodyPr/>
                    <a:lstStyle/>
                    <a:p>
                      <a:pPr algn="just">
                        <a:lnSpc>
                          <a:spcPct val="115000"/>
                        </a:lnSpc>
                        <a:spcAft>
                          <a:spcPts val="1000"/>
                        </a:spcAft>
                      </a:pPr>
                      <a:r>
                        <a:rPr lang="ru-RU" sz="1200" b="0" dirty="0">
                          <a:solidFill>
                            <a:schemeClr val="tx1"/>
                          </a:solidFill>
                          <a:effectLst/>
                        </a:rPr>
                        <a:t>Изобразительно-выразительные средства лексики и фразеологии: метафора, олицетворение, гипербола, литота, ирония, метонимия, сравнение, эпитет; антонимы (в том числе контекстные), синонимы (в том числе контекстные); книжная, разговорная, просторечная лексика, диалектизмы, жаргонизмы, профессионализмы, термины, архаизмы, историзмы, неологизмы, фразеологизмы, эмоционально-оценочная лексика</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6085" marR="660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3663138"/>
                  </a:ext>
                </a:extLst>
              </a:tr>
              <a:tr h="864096">
                <a:tc>
                  <a:txBody>
                    <a:bodyPr/>
                    <a:lstStyle/>
                    <a:p>
                      <a:pPr algn="just">
                        <a:lnSpc>
                          <a:spcPct val="115000"/>
                        </a:lnSpc>
                        <a:spcAft>
                          <a:spcPts val="1000"/>
                        </a:spcAft>
                      </a:pPr>
                      <a:r>
                        <a:rPr lang="ru-RU" sz="1200" b="0" dirty="0">
                          <a:solidFill>
                            <a:schemeClr val="tx1"/>
                          </a:solidFill>
                          <a:effectLst/>
                        </a:rPr>
                        <a:t>Изобразительно-выразительные средства морфологии и синтаксиса: стилистическая функция слов разных частей речи; вводные и вставные конструкции, восклицательные и вопросительные предложения, риторическое восклицание, риторический вопрос, односоставное предложение, неполное предложение, ряд однородных членов предложения, обособленные члены предложения,  сравнительный оборот, обращение, авторские знаки препинания; диалог, монолог; анафора, вопросно-ответная форма изложения, градация, инверсия, лексический повтор, парцелляция, антитеза (противопоставление), синтаксический параллелизм, цитирование</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6085" marR="660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9183817"/>
                  </a:ext>
                </a:extLst>
              </a:tr>
            </a:tbl>
          </a:graphicData>
        </a:graphic>
      </p:graphicFrame>
      <p:sp>
        <p:nvSpPr>
          <p:cNvPr id="5" name="Прямоугольник 4">
            <a:extLst>
              <a:ext uri="{FF2B5EF4-FFF2-40B4-BE49-F238E27FC236}">
                <a16:creationId xmlns:a16="http://schemas.microsoft.com/office/drawing/2014/main" xmlns="" id="{7C409925-7D66-26FD-4BCE-BB6FB16892F9}"/>
              </a:ext>
            </a:extLst>
          </p:cNvPr>
          <p:cNvSpPr/>
          <p:nvPr/>
        </p:nvSpPr>
        <p:spPr>
          <a:xfrm>
            <a:off x="4572000" y="1961564"/>
            <a:ext cx="4422694" cy="3785652"/>
          </a:xfrm>
          <a:prstGeom prst="rect">
            <a:avLst/>
          </a:prstGeom>
        </p:spPr>
        <p:txBody>
          <a:bodyPr wrap="square">
            <a:spAutoFit/>
          </a:bodyPr>
          <a:lstStyle/>
          <a:p>
            <a:pPr marL="285750" marR="0" lvl="0" indent="-285750" algn="just" defTabSz="6858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Исключены термины </a:t>
            </a:r>
            <a:r>
              <a:rPr kumimoji="0" lang="ru-RU" sz="1600" b="0" i="1"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звукопись, монолог, ирония, авторские знаки препинания</a:t>
            </a:r>
          </a:p>
          <a:p>
            <a:pPr marL="285750" marR="0" lvl="0" indent="-285750" algn="just" defTabSz="6858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ru-RU" sz="1600" dirty="0">
                <a:solidFill>
                  <a:srgbClr val="000000"/>
                </a:solidFill>
                <a:latin typeface="Arial"/>
                <a:ea typeface="Times New Roman" panose="02020603050405020304" pitchFamily="18" charset="0"/>
                <a:cs typeface="Arial" pitchFamily="34" charset="0"/>
              </a:rPr>
              <a:t>По итогам общественно-профессионального обсуждения                             не включены термины </a:t>
            </a:r>
            <a:r>
              <a:rPr lang="ru-RU" sz="1600" i="1" dirty="0">
                <a:solidFill>
                  <a:srgbClr val="000000"/>
                </a:solidFill>
                <a:latin typeface="Arial"/>
                <a:ea typeface="Times New Roman" panose="02020603050405020304" pitchFamily="18" charset="0"/>
                <a:cs typeface="Arial" pitchFamily="34" charset="0"/>
              </a:rPr>
              <a:t>оксюморон</a:t>
            </a:r>
            <a:r>
              <a:rPr lang="ru-RU" sz="1600" dirty="0">
                <a:solidFill>
                  <a:srgbClr val="000000"/>
                </a:solidFill>
                <a:latin typeface="Arial"/>
                <a:ea typeface="Times New Roman" panose="02020603050405020304" pitchFamily="18" charset="0"/>
                <a:cs typeface="Arial" pitchFamily="34" charset="0"/>
              </a:rPr>
              <a:t>, </a:t>
            </a:r>
            <a:r>
              <a:rPr lang="ru-RU" sz="1600" i="1" dirty="0">
                <a:solidFill>
                  <a:srgbClr val="000000"/>
                </a:solidFill>
                <a:latin typeface="Arial"/>
                <a:ea typeface="Times New Roman" panose="02020603050405020304" pitchFamily="18" charset="0"/>
                <a:cs typeface="Arial" pitchFamily="34" charset="0"/>
              </a:rPr>
              <a:t>синекдоха</a:t>
            </a:r>
          </a:p>
          <a:p>
            <a:pPr marL="285750" marR="0" lvl="0" indent="-285750" algn="just" defTabSz="6858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Включены «новые» термины </a:t>
            </a:r>
            <a:r>
              <a:rPr kumimoji="0" lang="ru-RU" sz="1600" b="0" i="1"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эпифора, многосоюзие, бессоюзие, риторическое обращение</a:t>
            </a:r>
          </a:p>
          <a:p>
            <a:pPr marL="285750" marR="0" lvl="0" indent="-285750" algn="just" defTabSz="6858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ru-RU" sz="1600" dirty="0">
                <a:solidFill>
                  <a:srgbClr val="000000"/>
                </a:solidFill>
                <a:latin typeface="Arial"/>
                <a:ea typeface="Times New Roman" panose="02020603050405020304" pitchFamily="18" charset="0"/>
                <a:cs typeface="Arial" pitchFamily="34" charset="0"/>
              </a:rPr>
              <a:t>Заменён термин </a:t>
            </a:r>
            <a:r>
              <a:rPr lang="ru-RU" sz="1600" i="1" dirty="0">
                <a:solidFill>
                  <a:srgbClr val="000000"/>
                </a:solidFill>
                <a:latin typeface="Arial"/>
                <a:ea typeface="Times New Roman" panose="02020603050405020304" pitchFamily="18" charset="0"/>
                <a:cs typeface="Arial" pitchFamily="34" charset="0"/>
              </a:rPr>
              <a:t>стилистическая функция слов разных частей речи                 </a:t>
            </a:r>
            <a:r>
              <a:rPr lang="ru-RU" sz="1600" dirty="0">
                <a:solidFill>
                  <a:srgbClr val="000000"/>
                </a:solidFill>
                <a:latin typeface="Arial"/>
                <a:ea typeface="Times New Roman" panose="02020603050405020304" pitchFamily="18" charset="0"/>
                <a:cs typeface="Arial" pitchFamily="34" charset="0"/>
              </a:rPr>
              <a:t>на </a:t>
            </a:r>
            <a:r>
              <a:rPr lang="ru-RU" sz="1600" i="1" dirty="0">
                <a:solidFill>
                  <a:srgbClr val="000000"/>
                </a:solidFill>
                <a:latin typeface="Arial"/>
                <a:ea typeface="Times New Roman" panose="02020603050405020304" pitchFamily="18" charset="0"/>
                <a:cs typeface="Arial" pitchFamily="34" charset="0"/>
              </a:rPr>
              <a:t>особенности употребления                  в тексте слов разных частей речи</a:t>
            </a:r>
          </a:p>
          <a:p>
            <a:pPr marL="285750" marR="0" lvl="0" indent="-285750" algn="just" defTabSz="6858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ru-RU" sz="1600" dirty="0">
                <a:solidFill>
                  <a:srgbClr val="000000"/>
                </a:solidFill>
                <a:latin typeface="Arial"/>
                <a:ea typeface="Times New Roman" panose="02020603050405020304" pitchFamily="18" charset="0"/>
                <a:cs typeface="Arial" pitchFamily="34" charset="0"/>
              </a:rPr>
              <a:t>Перемещён в другой раздел термин </a:t>
            </a:r>
            <a:r>
              <a:rPr lang="ru-RU" sz="1600" i="1" dirty="0">
                <a:solidFill>
                  <a:srgbClr val="000000"/>
                </a:solidFill>
                <a:latin typeface="Arial"/>
                <a:ea typeface="Times New Roman" panose="02020603050405020304" pitchFamily="18" charset="0"/>
                <a:cs typeface="Arial" pitchFamily="34" charset="0"/>
              </a:rPr>
              <a:t>индивидуально-авторские слова  </a:t>
            </a:r>
            <a:r>
              <a:rPr kumimoji="0" lang="ru-RU" sz="1600" b="0" i="1"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  </a:t>
            </a:r>
          </a:p>
        </p:txBody>
      </p:sp>
    </p:spTree>
    <p:extLst>
      <p:ext uri="{BB962C8B-B14F-4D97-AF65-F5344CB8AC3E}">
        <p14:creationId xmlns:p14="http://schemas.microsoft.com/office/powerpoint/2010/main" xmlns="" val="2540363216"/>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179512" y="4829"/>
            <a:ext cx="8428856" cy="1224857"/>
          </a:xfrm>
        </p:spPr>
        <p:txBody>
          <a:bodyPr/>
          <a:lstStyle/>
          <a:p>
            <a:pPr algn="ctr" eaLnBrk="1" hangingPunct="1"/>
            <a:r>
              <a:rPr lang="ru-RU" sz="3200" dirty="0"/>
              <a:t>Особенности представления ряда терминов в реальных КИМ</a:t>
            </a:r>
          </a:p>
        </p:txBody>
      </p:sp>
      <p:sp>
        <p:nvSpPr>
          <p:cNvPr id="6" name="Прямоугольник 5">
            <a:extLst>
              <a:ext uri="{FF2B5EF4-FFF2-40B4-BE49-F238E27FC236}">
                <a16:creationId xmlns:a16="http://schemas.microsoft.com/office/drawing/2014/main" xmlns="" id="{036110CB-4B3F-E64D-CA2C-1187CD20CD5F}"/>
              </a:ext>
            </a:extLst>
          </p:cNvPr>
          <p:cNvSpPr/>
          <p:nvPr/>
        </p:nvSpPr>
        <p:spPr>
          <a:xfrm>
            <a:off x="647564" y="1412776"/>
            <a:ext cx="7848871" cy="3293209"/>
          </a:xfrm>
          <a:prstGeom prst="rect">
            <a:avLst/>
          </a:prstGeom>
        </p:spPr>
        <p:txBody>
          <a:bodyPr wrap="square">
            <a:spAutoFit/>
          </a:bodyPr>
          <a:lstStyle/>
          <a:p>
            <a:pPr marL="285750" marR="0" lvl="0" indent="-285750" algn="just" defTabSz="6858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ru-RU" sz="1600" dirty="0">
                <a:solidFill>
                  <a:srgbClr val="000000"/>
                </a:solidFill>
                <a:latin typeface="Arial"/>
                <a:ea typeface="Times New Roman" panose="02020603050405020304" pitchFamily="18" charset="0"/>
                <a:cs typeface="Arial" pitchFamily="34" charset="0"/>
              </a:rPr>
              <a:t>Тропы, приёмы…</a:t>
            </a:r>
          </a:p>
          <a:p>
            <a:pPr marL="285750" marR="0" lvl="0" indent="-285750" algn="just" defTabSz="6858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ru-RU" sz="1600" dirty="0">
                <a:solidFill>
                  <a:srgbClr val="000000"/>
                </a:solidFill>
                <a:latin typeface="Arial"/>
                <a:ea typeface="Times New Roman" panose="02020603050405020304" pitchFamily="18" charset="0"/>
                <a:cs typeface="Arial" pitchFamily="34" charset="0"/>
              </a:rPr>
              <a:t>Антитеза – противопоставление</a:t>
            </a:r>
          </a:p>
          <a:p>
            <a:pPr marL="285750" marR="0" lvl="0" indent="-285750" algn="just" defTabSz="6858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ru-RU" sz="1600" dirty="0">
                <a:solidFill>
                  <a:srgbClr val="000000"/>
                </a:solidFill>
                <a:latin typeface="Arial"/>
                <a:ea typeface="Times New Roman" panose="02020603050405020304" pitchFamily="18" charset="0"/>
                <a:cs typeface="Arial" pitchFamily="34" charset="0"/>
              </a:rPr>
              <a:t>Метафора – развёрнутая метафора</a:t>
            </a:r>
          </a:p>
          <a:p>
            <a:pPr marL="285750" marR="0" lvl="0" indent="-285750" algn="just" defTabSz="6858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ru-RU" sz="160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Фразеологизм – крылатые слова (выражения) – афоризм – пословица – поговорка – устойчивое выражение (сочетание)</a:t>
            </a:r>
          </a:p>
          <a:p>
            <a:pPr marL="285750" marR="0" lvl="0" indent="-285750" algn="just" defTabSz="6858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ru-RU" sz="1600" dirty="0">
                <a:solidFill>
                  <a:srgbClr val="000000"/>
                </a:solidFill>
                <a:latin typeface="Arial"/>
                <a:ea typeface="Times New Roman" panose="02020603050405020304" pitchFamily="18" charset="0"/>
                <a:cs typeface="Arial" pitchFamily="34" charset="0"/>
              </a:rPr>
              <a:t>Термин – терминологическое сочетание – терминология</a:t>
            </a:r>
          </a:p>
          <a:p>
            <a:pPr marL="285750" marR="0" lvl="0" indent="-285750" algn="just" defTabSz="6858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ru-RU" sz="160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Эпитет – постоянный эпитет</a:t>
            </a:r>
          </a:p>
          <a:p>
            <a:pPr marL="285750" marR="0" lvl="0" indent="-285750" algn="just" defTabSz="6858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ru-RU" sz="1600" dirty="0">
                <a:solidFill>
                  <a:srgbClr val="000000"/>
                </a:solidFill>
                <a:latin typeface="Arial"/>
                <a:ea typeface="Times New Roman" panose="02020603050405020304" pitchFamily="18" charset="0"/>
                <a:cs typeface="Arial" pitchFamily="34" charset="0"/>
              </a:rPr>
              <a:t>Односоставное предложение – определённо-личное предложение – неопределённо-личное предложение – обобщённо-личное предложение – безличное предложение – назывное предложение</a:t>
            </a:r>
          </a:p>
          <a:p>
            <a:pPr marL="285750" marR="0" lvl="0" indent="-285750" algn="just" defTabSz="6858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ru-RU" sz="160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Обособленные члены предложения – обособленные определения – обособленные обстоятельства…</a:t>
            </a:r>
          </a:p>
          <a:p>
            <a:pPr marL="285750" marR="0" lvl="0" indent="-285750" algn="just" defTabSz="6858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ru-RU" sz="1600" dirty="0">
                <a:solidFill>
                  <a:srgbClr val="000000"/>
                </a:solidFill>
                <a:latin typeface="Arial"/>
                <a:ea typeface="Times New Roman" panose="02020603050405020304" pitchFamily="18" charset="0"/>
                <a:cs typeface="Arial" pitchFamily="34" charset="0"/>
              </a:rPr>
              <a:t>Индивидуальное-авторские слова – авторские неологизмы </a:t>
            </a:r>
            <a:endParaRPr kumimoji="0" lang="ru-RU" sz="160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endParaRPr>
          </a:p>
        </p:txBody>
      </p:sp>
    </p:spTree>
    <p:extLst>
      <p:ext uri="{BB962C8B-B14F-4D97-AF65-F5344CB8AC3E}">
        <p14:creationId xmlns:p14="http://schemas.microsoft.com/office/powerpoint/2010/main" xmlns="" val="1322700662"/>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179512" y="4829"/>
            <a:ext cx="8428856" cy="759875"/>
          </a:xfrm>
        </p:spPr>
        <p:txBody>
          <a:bodyPr/>
          <a:lstStyle/>
          <a:p>
            <a:pPr algn="ctr" eaLnBrk="1" hangingPunct="1"/>
            <a:r>
              <a:rPr lang="ru-RU" sz="3200" dirty="0"/>
              <a:t>Ситуация переходного периода</a:t>
            </a:r>
          </a:p>
        </p:txBody>
      </p:sp>
      <p:sp>
        <p:nvSpPr>
          <p:cNvPr id="2" name="Прямоугольник 1">
            <a:extLst>
              <a:ext uri="{FF2B5EF4-FFF2-40B4-BE49-F238E27FC236}">
                <a16:creationId xmlns:a16="http://schemas.microsoft.com/office/drawing/2014/main" xmlns="" id="{AA3053C8-A590-7D43-2CB1-B74393F0B310}"/>
              </a:ext>
            </a:extLst>
          </p:cNvPr>
          <p:cNvSpPr/>
          <p:nvPr/>
        </p:nvSpPr>
        <p:spPr>
          <a:xfrm>
            <a:off x="323528" y="1275606"/>
            <a:ext cx="8640960" cy="2246769"/>
          </a:xfrm>
          <a:prstGeom prst="rect">
            <a:avLst/>
          </a:prstGeom>
        </p:spPr>
        <p:txBody>
          <a:bodyPr wrap="square">
            <a:spAutoFit/>
          </a:bodyPr>
          <a:lstStyle/>
          <a:p>
            <a:pPr marL="342900" indent="-342900" algn="just" defTabSz="685800" eaLnBrk="0" hangingPunct="0">
              <a:spcBef>
                <a:spcPts val="0"/>
              </a:spcBef>
              <a:spcAft>
                <a:spcPts val="0"/>
              </a:spcAft>
              <a:buFont typeface="Arial" panose="020B0604020202020204" pitchFamily="34" charset="0"/>
              <a:buChar char="•"/>
              <a:defRPr/>
            </a:pPr>
            <a:r>
              <a:rPr lang="ru-RU" sz="2000" dirty="0">
                <a:solidFill>
                  <a:srgbClr val="000000"/>
                </a:solidFill>
                <a:latin typeface="Arial"/>
                <a:ea typeface="Times New Roman" panose="02020603050405020304" pitchFamily="18" charset="0"/>
                <a:cs typeface="Arial" pitchFamily="34" charset="0"/>
              </a:rPr>
              <a:t>Только вводятся единые программы</a:t>
            </a:r>
          </a:p>
          <a:p>
            <a:pPr marL="342900" indent="-342900" algn="just" defTabSz="685800" eaLnBrk="0" hangingPunct="0">
              <a:spcBef>
                <a:spcPts val="0"/>
              </a:spcBef>
              <a:spcAft>
                <a:spcPts val="0"/>
              </a:spcAft>
              <a:buFont typeface="Arial" panose="020B0604020202020204" pitchFamily="34" charset="0"/>
              <a:buChar char="•"/>
              <a:defRPr/>
            </a:pPr>
            <a:endParaRPr lang="ru-RU" sz="2000" dirty="0">
              <a:solidFill>
                <a:srgbClr val="000000"/>
              </a:solidFill>
              <a:latin typeface="Arial"/>
              <a:ea typeface="Times New Roman" panose="02020603050405020304" pitchFamily="18" charset="0"/>
              <a:cs typeface="Arial" pitchFamily="34" charset="0"/>
            </a:endParaRPr>
          </a:p>
          <a:p>
            <a:pPr marL="342900" indent="-342900" algn="just" defTabSz="685800" eaLnBrk="0" hangingPunct="0">
              <a:spcBef>
                <a:spcPts val="0"/>
              </a:spcBef>
              <a:spcAft>
                <a:spcPts val="0"/>
              </a:spcAft>
              <a:buFont typeface="Arial" panose="020B0604020202020204" pitchFamily="34" charset="0"/>
              <a:buChar char="•"/>
              <a:defRPr/>
            </a:pPr>
            <a:r>
              <a:rPr lang="ru-RU" sz="2000" dirty="0">
                <a:solidFill>
                  <a:srgbClr val="000000"/>
                </a:solidFill>
                <a:latin typeface="Arial"/>
                <a:ea typeface="Times New Roman" panose="02020603050405020304" pitchFamily="18" charset="0"/>
                <a:cs typeface="Arial" pitchFamily="34" charset="0"/>
              </a:rPr>
              <a:t>Только вводятся единые учебники (единообразные формулировки правил и исключений из них, единообразные орфоэпические, орфографические и иные минимумы)</a:t>
            </a:r>
          </a:p>
          <a:p>
            <a:pPr marL="342900" indent="-342900" algn="just" defTabSz="685800" eaLnBrk="0" hangingPunct="0">
              <a:spcBef>
                <a:spcPts val="0"/>
              </a:spcBef>
              <a:spcAft>
                <a:spcPts val="0"/>
              </a:spcAft>
              <a:buFont typeface="Arial" panose="020B0604020202020204" pitchFamily="34" charset="0"/>
              <a:buChar char="•"/>
              <a:defRPr/>
            </a:pPr>
            <a:endParaRPr lang="ru-RU" sz="2000" dirty="0">
              <a:solidFill>
                <a:srgbClr val="000000"/>
              </a:solidFill>
              <a:latin typeface="Arial"/>
              <a:ea typeface="Times New Roman" panose="02020603050405020304" pitchFamily="18" charset="0"/>
              <a:cs typeface="Arial" pitchFamily="34" charset="0"/>
            </a:endParaRPr>
          </a:p>
          <a:p>
            <a:pPr marL="342900" indent="-342900" algn="just" defTabSz="685800" eaLnBrk="0" hangingPunct="0">
              <a:spcBef>
                <a:spcPts val="0"/>
              </a:spcBef>
              <a:spcAft>
                <a:spcPts val="0"/>
              </a:spcAft>
              <a:buFont typeface="Arial" panose="020B0604020202020204" pitchFamily="34" charset="0"/>
              <a:buChar char="•"/>
              <a:defRPr/>
            </a:pPr>
            <a:r>
              <a:rPr lang="ru-RU" sz="2000" dirty="0">
                <a:solidFill>
                  <a:srgbClr val="000000"/>
                </a:solidFill>
                <a:latin typeface="Arial"/>
                <a:ea typeface="Times New Roman" panose="02020603050405020304" pitchFamily="18" charset="0"/>
                <a:cs typeface="Arial" pitchFamily="34" charset="0"/>
              </a:rPr>
              <a:t>Только вводятся единые нормативные справочники и словари</a:t>
            </a:r>
          </a:p>
        </p:txBody>
      </p:sp>
    </p:spTree>
    <p:extLst>
      <p:ext uri="{BB962C8B-B14F-4D97-AF65-F5344CB8AC3E}">
        <p14:creationId xmlns:p14="http://schemas.microsoft.com/office/powerpoint/2010/main" xmlns="" val="1027340295"/>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51520" y="332656"/>
            <a:ext cx="8428856" cy="792088"/>
          </a:xfrm>
        </p:spPr>
        <p:txBody>
          <a:bodyPr/>
          <a:lstStyle/>
          <a:p>
            <a:pPr algn="ctr" eaLnBrk="1" hangingPunct="1"/>
            <a:r>
              <a:rPr lang="ru-RU" sz="3200" dirty="0"/>
              <a:t>Причины изменений </a:t>
            </a:r>
            <a:br>
              <a:rPr lang="ru-RU" sz="3200" dirty="0"/>
            </a:br>
            <a:r>
              <a:rPr lang="ru-RU" sz="3200" dirty="0"/>
              <a:t>в ГИА по русскому языку</a:t>
            </a:r>
          </a:p>
        </p:txBody>
      </p:sp>
      <p:graphicFrame>
        <p:nvGraphicFramePr>
          <p:cNvPr id="4" name="Объект 1">
            <a:extLst>
              <a:ext uri="{FF2B5EF4-FFF2-40B4-BE49-F238E27FC236}">
                <a16:creationId xmlns:a16="http://schemas.microsoft.com/office/drawing/2014/main" xmlns="" id="{D3953F16-0DBA-E4A9-16BC-B9F7D8EBFF0D}"/>
              </a:ext>
            </a:extLst>
          </p:cNvPr>
          <p:cNvGraphicFramePr>
            <a:graphicFrameLocks/>
          </p:cNvGraphicFramePr>
          <p:nvPr>
            <p:extLst>
              <p:ext uri="{D42A27DB-BD31-4B8C-83A1-F6EECF244321}">
                <p14:modId xmlns:p14="http://schemas.microsoft.com/office/powerpoint/2010/main" xmlns="" val="729770246"/>
              </p:ext>
            </p:extLst>
          </p:nvPr>
        </p:nvGraphicFramePr>
        <p:xfrm>
          <a:off x="1907704" y="1988840"/>
          <a:ext cx="5328592" cy="2880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Половина рамки 1">
            <a:extLst>
              <a:ext uri="{FF2B5EF4-FFF2-40B4-BE49-F238E27FC236}">
                <a16:creationId xmlns:a16="http://schemas.microsoft.com/office/drawing/2014/main" xmlns="" id="{1F9BB6FC-F335-4017-DA15-AE8574FBC8ED}"/>
              </a:ext>
            </a:extLst>
          </p:cNvPr>
          <p:cNvSpPr/>
          <p:nvPr/>
        </p:nvSpPr>
        <p:spPr>
          <a:xfrm rot="13354378">
            <a:off x="1099680" y="3194143"/>
            <a:ext cx="261475" cy="267637"/>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xmlns="" val="3208475641"/>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23528" y="332656"/>
            <a:ext cx="8428856" cy="792088"/>
          </a:xfrm>
        </p:spPr>
        <p:txBody>
          <a:bodyPr/>
          <a:lstStyle/>
          <a:p>
            <a:pPr algn="ctr" eaLnBrk="1" hangingPunct="1"/>
            <a:r>
              <a:rPr lang="ru-RU" sz="3200" dirty="0"/>
              <a:t>Фундаментальные (лингвистические) основы ЕГЭ по русскому языку </a:t>
            </a:r>
          </a:p>
        </p:txBody>
      </p:sp>
      <p:pic>
        <p:nvPicPr>
          <p:cNvPr id="2" name="Рисунок 1">
            <a:extLst>
              <a:ext uri="{FF2B5EF4-FFF2-40B4-BE49-F238E27FC236}">
                <a16:creationId xmlns:a16="http://schemas.microsoft.com/office/drawing/2014/main" xmlns="" id="{A78371F9-7695-C3EE-3A64-EB5C30B80531}"/>
              </a:ext>
            </a:extLst>
          </p:cNvPr>
          <p:cNvPicPr>
            <a:picLocks noChangeAspect="1"/>
          </p:cNvPicPr>
          <p:nvPr/>
        </p:nvPicPr>
        <p:blipFill rotWithShape="1">
          <a:blip r:embed="rId2"/>
          <a:srcRect l="6688" t="30400" r="4325" b="10800"/>
          <a:stretch/>
        </p:blipFill>
        <p:spPr>
          <a:xfrm>
            <a:off x="116076" y="1143634"/>
            <a:ext cx="8911847" cy="3312368"/>
          </a:xfrm>
          <a:prstGeom prst="rect">
            <a:avLst/>
          </a:prstGeom>
        </p:spPr>
      </p:pic>
    </p:spTree>
    <p:extLst>
      <p:ext uri="{BB962C8B-B14F-4D97-AF65-F5344CB8AC3E}">
        <p14:creationId xmlns:p14="http://schemas.microsoft.com/office/powerpoint/2010/main" xmlns="" val="2215062187"/>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57572" y="0"/>
            <a:ext cx="8428856" cy="1988840"/>
          </a:xfrm>
        </p:spPr>
        <p:txBody>
          <a:bodyPr/>
          <a:lstStyle/>
          <a:p>
            <a:pPr algn="ctr" eaLnBrk="1" hangingPunct="1"/>
            <a:r>
              <a:rPr lang="ru-RU" sz="3200" dirty="0"/>
              <a:t>Представление в кодификаторе </a:t>
            </a:r>
            <a:br>
              <a:rPr lang="ru-RU" sz="3200" dirty="0"/>
            </a:br>
            <a:r>
              <a:rPr lang="ru-RU" sz="3200" dirty="0"/>
              <a:t>и сопутствующих документах современного научного аппарата предмета «Русский язык»</a:t>
            </a:r>
          </a:p>
        </p:txBody>
      </p:sp>
      <p:sp>
        <p:nvSpPr>
          <p:cNvPr id="5" name="Прямоугольник 4">
            <a:extLst>
              <a:ext uri="{FF2B5EF4-FFF2-40B4-BE49-F238E27FC236}">
                <a16:creationId xmlns:a16="http://schemas.microsoft.com/office/drawing/2014/main" xmlns="" id="{13B138DF-AD5D-8F20-3688-40D9CF6C2650}"/>
              </a:ext>
            </a:extLst>
          </p:cNvPr>
          <p:cNvSpPr/>
          <p:nvPr/>
        </p:nvSpPr>
        <p:spPr>
          <a:xfrm>
            <a:off x="107504" y="1819563"/>
            <a:ext cx="5040560" cy="338554"/>
          </a:xfrm>
          <a:prstGeom prst="rect">
            <a:avLst/>
          </a:prstGeom>
        </p:spPr>
        <p:txBody>
          <a:bodyPr wrap="square">
            <a:spAutoFit/>
          </a:bodyPr>
          <a:lstStyle/>
          <a:p>
            <a:pPr marL="0" marR="0" lvl="0" indent="0" algn="ctr" defTabSz="685800" rtl="0" eaLnBrk="0" fontAlgn="base" latinLnBrk="0" hangingPunct="0">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БЫЛО – 28 источников; СТАЛО – 27 (2 замены)</a:t>
            </a:r>
          </a:p>
        </p:txBody>
      </p:sp>
      <p:pic>
        <p:nvPicPr>
          <p:cNvPr id="6" name="Рисунок 5">
            <a:extLst>
              <a:ext uri="{FF2B5EF4-FFF2-40B4-BE49-F238E27FC236}">
                <a16:creationId xmlns:a16="http://schemas.microsoft.com/office/drawing/2014/main" xmlns="" id="{29704755-D190-7CEF-3B3C-49ECA81945B4}"/>
              </a:ext>
            </a:extLst>
          </p:cNvPr>
          <p:cNvPicPr>
            <a:picLocks noChangeAspect="1"/>
          </p:cNvPicPr>
          <p:nvPr/>
        </p:nvPicPr>
        <p:blipFill rotWithShape="1">
          <a:blip r:embed="rId2"/>
          <a:srcRect l="24013" t="26200" r="17712" b="5201"/>
          <a:stretch/>
        </p:blipFill>
        <p:spPr>
          <a:xfrm>
            <a:off x="179512" y="2492896"/>
            <a:ext cx="5328592" cy="3528392"/>
          </a:xfrm>
          <a:prstGeom prst="rect">
            <a:avLst/>
          </a:prstGeom>
        </p:spPr>
      </p:pic>
      <p:pic>
        <p:nvPicPr>
          <p:cNvPr id="7" name="Рисунок 6">
            <a:extLst>
              <a:ext uri="{FF2B5EF4-FFF2-40B4-BE49-F238E27FC236}">
                <a16:creationId xmlns:a16="http://schemas.microsoft.com/office/drawing/2014/main" xmlns="" id="{514C5E86-91EF-CB07-8DB3-D6B8120558FA}"/>
              </a:ext>
            </a:extLst>
          </p:cNvPr>
          <p:cNvPicPr>
            <a:picLocks noChangeAspect="1"/>
          </p:cNvPicPr>
          <p:nvPr/>
        </p:nvPicPr>
        <p:blipFill rotWithShape="1">
          <a:blip r:embed="rId3" cstate="print"/>
          <a:srcRect l="22438" t="30400" r="35037" b="9401"/>
          <a:stretch/>
        </p:blipFill>
        <p:spPr>
          <a:xfrm>
            <a:off x="6156176" y="1988840"/>
            <a:ext cx="2355965" cy="1876046"/>
          </a:xfrm>
          <a:prstGeom prst="rect">
            <a:avLst/>
          </a:prstGeom>
        </p:spPr>
      </p:pic>
      <p:pic>
        <p:nvPicPr>
          <p:cNvPr id="8" name="Рисунок 7">
            <a:extLst>
              <a:ext uri="{FF2B5EF4-FFF2-40B4-BE49-F238E27FC236}">
                <a16:creationId xmlns:a16="http://schemas.microsoft.com/office/drawing/2014/main" xmlns="" id="{A5622AEA-1D8D-53EF-0696-B83779E0B218}"/>
              </a:ext>
            </a:extLst>
          </p:cNvPr>
          <p:cNvPicPr>
            <a:picLocks noChangeAspect="1"/>
          </p:cNvPicPr>
          <p:nvPr/>
        </p:nvPicPr>
        <p:blipFill rotWithShape="1">
          <a:blip r:embed="rId4" cstate="print"/>
          <a:srcRect l="23226" t="27600" r="35825" b="6601"/>
          <a:stretch/>
        </p:blipFill>
        <p:spPr>
          <a:xfrm>
            <a:off x="6279893" y="4252577"/>
            <a:ext cx="2232248" cy="2017609"/>
          </a:xfrm>
          <a:prstGeom prst="rect">
            <a:avLst/>
          </a:prstGeom>
        </p:spPr>
      </p:pic>
      <p:sp>
        <p:nvSpPr>
          <p:cNvPr id="9" name="Овал 8">
            <a:extLst>
              <a:ext uri="{FF2B5EF4-FFF2-40B4-BE49-F238E27FC236}">
                <a16:creationId xmlns:a16="http://schemas.microsoft.com/office/drawing/2014/main" xmlns="" id="{F9C8D2E1-9E23-C981-FD23-791BF78D82BE}"/>
              </a:ext>
            </a:extLst>
          </p:cNvPr>
          <p:cNvSpPr/>
          <p:nvPr/>
        </p:nvSpPr>
        <p:spPr>
          <a:xfrm>
            <a:off x="7396017" y="4252577"/>
            <a:ext cx="478202" cy="1955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1745680954"/>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57572" y="0"/>
            <a:ext cx="8428856" cy="1340768"/>
          </a:xfrm>
        </p:spPr>
        <p:txBody>
          <a:bodyPr/>
          <a:lstStyle/>
          <a:p>
            <a:pPr algn="ctr" eaLnBrk="1" hangingPunct="1"/>
            <a:r>
              <a:rPr lang="ru-RU" sz="3200" dirty="0"/>
              <a:t>Разработка новых спецификаций </a:t>
            </a:r>
            <a:br>
              <a:rPr lang="ru-RU" sz="3200" dirty="0"/>
            </a:br>
            <a:r>
              <a:rPr lang="ru-RU" sz="3200" dirty="0"/>
              <a:t>по русскому языку</a:t>
            </a:r>
          </a:p>
        </p:txBody>
      </p:sp>
      <p:graphicFrame>
        <p:nvGraphicFramePr>
          <p:cNvPr id="2" name="Таблица 1">
            <a:extLst>
              <a:ext uri="{FF2B5EF4-FFF2-40B4-BE49-F238E27FC236}">
                <a16:creationId xmlns:a16="http://schemas.microsoft.com/office/drawing/2014/main" xmlns="" id="{D2049BE7-D6C9-7D09-C4F9-B8ACE5416994}"/>
              </a:ext>
            </a:extLst>
          </p:cNvPr>
          <p:cNvGraphicFramePr>
            <a:graphicFrameLocks noGrp="1"/>
          </p:cNvGraphicFramePr>
          <p:nvPr>
            <p:extLst>
              <p:ext uri="{D42A27DB-BD31-4B8C-83A1-F6EECF244321}">
                <p14:modId xmlns:p14="http://schemas.microsoft.com/office/powerpoint/2010/main" xmlns="" val="2023535910"/>
              </p:ext>
            </p:extLst>
          </p:nvPr>
        </p:nvGraphicFramePr>
        <p:xfrm>
          <a:off x="370081" y="1988840"/>
          <a:ext cx="5544616" cy="1097280"/>
        </p:xfrm>
        <a:graphic>
          <a:graphicData uri="http://schemas.openxmlformats.org/drawingml/2006/table">
            <a:tbl>
              <a:tblPr firstRow="1" firstCol="1" bandRow="1" bandCol="1">
                <a:tableStyleId>{5C22544A-7EE6-4342-B048-85BDC9FD1C3A}</a:tableStyleId>
              </a:tblPr>
              <a:tblGrid>
                <a:gridCol w="5544616">
                  <a:extLst>
                    <a:ext uri="{9D8B030D-6E8A-4147-A177-3AD203B41FA5}">
                      <a16:colId xmlns:a16="http://schemas.microsoft.com/office/drawing/2014/main" xmlns="" val="801412087"/>
                    </a:ext>
                  </a:extLst>
                </a:gridCol>
              </a:tblGrid>
              <a:tr h="0">
                <a:tc>
                  <a:txBody>
                    <a:bodyPr/>
                    <a:lstStyle/>
                    <a:p>
                      <a:pPr algn="just"/>
                      <a:r>
                        <a:rPr lang="ru-RU" sz="1200" dirty="0">
                          <a:solidFill>
                            <a:schemeClr val="tx1"/>
                          </a:solidFill>
                          <a:effectLst/>
                        </a:rPr>
                        <a:t>Правописание гласных и согласных в корне</a:t>
                      </a:r>
                      <a:endParaRPr lang="ru-RU" sz="1200" dirty="0">
                        <a:solidFill>
                          <a:schemeClr val="tx1"/>
                        </a:solidFill>
                        <a:effectLst/>
                        <a:latin typeface="Times New Roman" panose="02020603050405020304" pitchFamily="18" charset="0"/>
                        <a:ea typeface="Times New Roman" panose="02020603050405020304" pitchFamily="18" charset="0"/>
                      </a:endParaRPr>
                    </a:p>
                  </a:txBody>
                  <a:tcPr marL="36195" marR="361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75617751"/>
                  </a:ext>
                </a:extLst>
              </a:tr>
              <a:tr h="0">
                <a:tc>
                  <a:txBody>
                    <a:bodyPr/>
                    <a:lstStyle/>
                    <a:p>
                      <a:pPr algn="just"/>
                      <a:r>
                        <a:rPr lang="ru-RU" sz="1200" dirty="0">
                          <a:solidFill>
                            <a:schemeClr val="tx1"/>
                          </a:solidFill>
                          <a:effectLst/>
                        </a:rPr>
                        <a:t>Правописание суффиксов (для задания 11 суффиксов всех частей речи, кроме причастий, деепричастий; для задания 12 – суффиксов причастий и деепричастий)</a:t>
                      </a:r>
                      <a:endParaRPr lang="ru-RU" sz="1200" dirty="0">
                        <a:solidFill>
                          <a:schemeClr val="tx1"/>
                        </a:solidFill>
                        <a:effectLst/>
                        <a:latin typeface="Times New Roman" panose="02020603050405020304" pitchFamily="18" charset="0"/>
                        <a:ea typeface="Times New Roman" panose="02020603050405020304" pitchFamily="18" charset="0"/>
                      </a:endParaRPr>
                    </a:p>
                  </a:txBody>
                  <a:tcPr marL="36195" marR="361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74246915"/>
                  </a:ext>
                </a:extLst>
              </a:tr>
              <a:tr h="0">
                <a:tc>
                  <a:txBody>
                    <a:bodyPr/>
                    <a:lstStyle/>
                    <a:p>
                      <a:pPr algn="just"/>
                      <a:r>
                        <a:rPr lang="ru-RU" sz="1200" dirty="0">
                          <a:solidFill>
                            <a:schemeClr val="tx1"/>
                          </a:solidFill>
                          <a:effectLst/>
                        </a:rPr>
                        <a:t>Правописание окончаний имён существительных, имён прилагательных и глаголов</a:t>
                      </a:r>
                      <a:endParaRPr lang="ru-RU" sz="1200" dirty="0">
                        <a:solidFill>
                          <a:schemeClr val="tx1"/>
                        </a:solidFill>
                        <a:effectLst/>
                        <a:latin typeface="Times New Roman" panose="02020603050405020304" pitchFamily="18" charset="0"/>
                        <a:ea typeface="Times New Roman" panose="02020603050405020304" pitchFamily="18" charset="0"/>
                      </a:endParaRPr>
                    </a:p>
                  </a:txBody>
                  <a:tcPr marL="36195" marR="361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7219326"/>
                  </a:ext>
                </a:extLst>
              </a:tr>
            </a:tbl>
          </a:graphicData>
        </a:graphic>
      </p:graphicFrame>
      <p:sp>
        <p:nvSpPr>
          <p:cNvPr id="3" name="Прямоугольник 2">
            <a:extLst>
              <a:ext uri="{FF2B5EF4-FFF2-40B4-BE49-F238E27FC236}">
                <a16:creationId xmlns:a16="http://schemas.microsoft.com/office/drawing/2014/main" xmlns="" id="{20F696D6-2BA9-A31B-4BFF-2A40E6A8E1B6}"/>
              </a:ext>
            </a:extLst>
          </p:cNvPr>
          <p:cNvSpPr/>
          <p:nvPr/>
        </p:nvSpPr>
        <p:spPr>
          <a:xfrm>
            <a:off x="5975648" y="1916832"/>
            <a:ext cx="3168352" cy="830997"/>
          </a:xfrm>
          <a:prstGeom prst="rect">
            <a:avLst/>
          </a:prstGeom>
        </p:spPr>
        <p:txBody>
          <a:bodyPr wrap="square">
            <a:spAutoFit/>
          </a:bodyPr>
          <a:lstStyle/>
          <a:p>
            <a:pPr marL="0" marR="0" lvl="0" indent="0" algn="just" defTabSz="685800" rtl="0" eaLnBrk="0" fontAlgn="base" latinLnBrk="0" hangingPunct="0">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Задание 9.</a:t>
            </a:r>
          </a:p>
          <a:p>
            <a:pPr marL="0" marR="0" lvl="0" indent="0" algn="just" defTabSz="685800" rtl="0" eaLnBrk="0" fontAlgn="base" latinLnBrk="0" hangingPunct="0">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Ц..</a:t>
            </a:r>
            <a:r>
              <a:rPr kumimoji="0" lang="ru-RU" sz="1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pitchFamily="34" charset="0"/>
              </a:rPr>
              <a:t>рк</a:t>
            </a:r>
            <a:r>
              <a:rPr kumimoji="0" lang="ru-RU" sz="1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 ц..</a:t>
            </a:r>
            <a:r>
              <a:rPr kumimoji="0" lang="ru-RU" sz="1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pitchFamily="34" charset="0"/>
              </a:rPr>
              <a:t>ган</a:t>
            </a:r>
            <a:r>
              <a:rPr kumimoji="0" lang="ru-RU" sz="1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 ц..</a:t>
            </a:r>
            <a:r>
              <a:rPr kumimoji="0" lang="ru-RU" sz="1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pitchFamily="34" charset="0"/>
              </a:rPr>
              <a:t>корий</a:t>
            </a:r>
            <a:endParaRPr kumimoji="0" lang="ru-RU" sz="1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endParaRPr>
          </a:p>
          <a:p>
            <a:pPr marL="0" marR="0" lvl="0" indent="0" algn="just" defTabSz="685800" rtl="0" eaLnBrk="0" fontAlgn="base" latinLnBrk="0" hangingPunct="0">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Ж..</a:t>
            </a:r>
            <a:r>
              <a:rPr kumimoji="0" lang="ru-RU" sz="1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pitchFamily="34" charset="0"/>
              </a:rPr>
              <a:t>лтый</a:t>
            </a:r>
            <a:r>
              <a:rPr kumimoji="0" lang="ru-RU" sz="1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 </a:t>
            </a:r>
            <a:r>
              <a:rPr kumimoji="0" lang="ru-RU" sz="1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pitchFamily="34" charset="0"/>
              </a:rPr>
              <a:t>ш..пот</a:t>
            </a:r>
            <a:r>
              <a:rPr kumimoji="0" lang="ru-RU" sz="1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 </a:t>
            </a:r>
            <a:r>
              <a:rPr kumimoji="0" lang="ru-RU" sz="1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pitchFamily="34" charset="0"/>
              </a:rPr>
              <a:t>ож</a:t>
            </a:r>
            <a:r>
              <a:rPr kumimoji="0" lang="ru-RU" sz="1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..г (руки)</a:t>
            </a:r>
          </a:p>
          <a:p>
            <a:pPr marL="0" marR="0" lvl="0" indent="0" algn="just" defTabSz="685800" rtl="0" eaLnBrk="0" fontAlgn="base" latinLnBrk="0" hangingPunct="0">
              <a:lnSpc>
                <a:spcPct val="100000"/>
              </a:lnSpc>
              <a:spcBef>
                <a:spcPts val="0"/>
              </a:spcBef>
              <a:spcAft>
                <a:spcPts val="0"/>
              </a:spcAft>
              <a:buClrTx/>
              <a:buSzTx/>
              <a:buFontTx/>
              <a:buNone/>
              <a:tabLst/>
              <a:defRPr/>
            </a:pPr>
            <a:r>
              <a:rPr lang="ru-RU" sz="1200" dirty="0" err="1">
                <a:solidFill>
                  <a:srgbClr val="000000"/>
                </a:solidFill>
                <a:latin typeface="Arial"/>
                <a:ea typeface="Times New Roman" panose="02020603050405020304" pitchFamily="18" charset="0"/>
                <a:cs typeface="Arial" pitchFamily="34" charset="0"/>
              </a:rPr>
              <a:t>Параш..т</a:t>
            </a:r>
            <a:r>
              <a:rPr lang="ru-RU" sz="1200" dirty="0">
                <a:solidFill>
                  <a:srgbClr val="000000"/>
                </a:solidFill>
                <a:latin typeface="Arial"/>
                <a:ea typeface="Times New Roman" panose="02020603050405020304" pitchFamily="18" charset="0"/>
                <a:cs typeface="Arial" pitchFamily="34" charset="0"/>
              </a:rPr>
              <a:t>, б..</a:t>
            </a:r>
            <a:r>
              <a:rPr lang="ru-RU" sz="1200" dirty="0" err="1">
                <a:solidFill>
                  <a:srgbClr val="000000"/>
                </a:solidFill>
                <a:latin typeface="Arial"/>
                <a:ea typeface="Times New Roman" panose="02020603050405020304" pitchFamily="18" charset="0"/>
                <a:cs typeface="Arial" pitchFamily="34" charset="0"/>
              </a:rPr>
              <a:t>ллетень</a:t>
            </a:r>
            <a:r>
              <a:rPr lang="ru-RU" sz="1200" dirty="0">
                <a:solidFill>
                  <a:srgbClr val="000000"/>
                </a:solidFill>
                <a:latin typeface="Arial"/>
                <a:ea typeface="Times New Roman" panose="02020603050405020304" pitchFamily="18" charset="0"/>
                <a:cs typeface="Arial" pitchFamily="34" charset="0"/>
              </a:rPr>
              <a:t>, (открутить) ш..</a:t>
            </a:r>
            <a:r>
              <a:rPr lang="ru-RU" sz="1200" dirty="0" err="1">
                <a:solidFill>
                  <a:srgbClr val="000000"/>
                </a:solidFill>
                <a:latin typeface="Arial"/>
                <a:ea typeface="Times New Roman" panose="02020603050405020304" pitchFamily="18" charset="0"/>
                <a:cs typeface="Arial" pitchFamily="34" charset="0"/>
              </a:rPr>
              <a:t>руп</a:t>
            </a:r>
            <a:r>
              <a:rPr lang="ru-RU" sz="1200" dirty="0">
                <a:solidFill>
                  <a:srgbClr val="000000"/>
                </a:solidFill>
                <a:latin typeface="Arial"/>
                <a:ea typeface="Times New Roman" panose="02020603050405020304" pitchFamily="18" charset="0"/>
                <a:cs typeface="Arial" pitchFamily="34" charset="0"/>
              </a:rPr>
              <a:t>  </a:t>
            </a:r>
            <a:r>
              <a:rPr kumimoji="0" lang="ru-RU" sz="1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 </a:t>
            </a:r>
          </a:p>
        </p:txBody>
      </p:sp>
    </p:spTree>
    <p:extLst>
      <p:ext uri="{BB962C8B-B14F-4D97-AF65-F5344CB8AC3E}">
        <p14:creationId xmlns:p14="http://schemas.microsoft.com/office/powerpoint/2010/main" xmlns="" val="143932006"/>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51520" y="332656"/>
            <a:ext cx="8428856" cy="792088"/>
          </a:xfrm>
        </p:spPr>
        <p:txBody>
          <a:bodyPr/>
          <a:lstStyle/>
          <a:p>
            <a:pPr algn="ctr" eaLnBrk="1" hangingPunct="1"/>
            <a:r>
              <a:rPr lang="ru-RU" sz="3200" dirty="0"/>
              <a:t>Причины изменений </a:t>
            </a:r>
            <a:br>
              <a:rPr lang="ru-RU" sz="3200" dirty="0"/>
            </a:br>
            <a:r>
              <a:rPr lang="ru-RU" sz="3200" dirty="0"/>
              <a:t>в ГИА по русскому языку</a:t>
            </a:r>
          </a:p>
        </p:txBody>
      </p:sp>
      <p:graphicFrame>
        <p:nvGraphicFramePr>
          <p:cNvPr id="4" name="Объект 1">
            <a:extLst>
              <a:ext uri="{FF2B5EF4-FFF2-40B4-BE49-F238E27FC236}">
                <a16:creationId xmlns:a16="http://schemas.microsoft.com/office/drawing/2014/main" xmlns="" id="{D3953F16-0DBA-E4A9-16BC-B9F7D8EBFF0D}"/>
              </a:ext>
            </a:extLst>
          </p:cNvPr>
          <p:cNvGraphicFramePr>
            <a:graphicFrameLocks/>
          </p:cNvGraphicFramePr>
          <p:nvPr>
            <p:extLst>
              <p:ext uri="{D42A27DB-BD31-4B8C-83A1-F6EECF244321}">
                <p14:modId xmlns:p14="http://schemas.microsoft.com/office/powerpoint/2010/main" xmlns="" val="4224771567"/>
              </p:ext>
            </p:extLst>
          </p:nvPr>
        </p:nvGraphicFramePr>
        <p:xfrm>
          <a:off x="1907704" y="1988840"/>
          <a:ext cx="5328592" cy="2880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Половина рамки 1">
            <a:extLst>
              <a:ext uri="{FF2B5EF4-FFF2-40B4-BE49-F238E27FC236}">
                <a16:creationId xmlns:a16="http://schemas.microsoft.com/office/drawing/2014/main" xmlns="" id="{36E4AB29-D566-6754-B6BC-2FB55C1B8D0E}"/>
              </a:ext>
            </a:extLst>
          </p:cNvPr>
          <p:cNvSpPr/>
          <p:nvPr/>
        </p:nvSpPr>
        <p:spPr>
          <a:xfrm rot="13354378">
            <a:off x="1103078" y="4064536"/>
            <a:ext cx="288032" cy="288032"/>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xmlns="" val="1153869079"/>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179512" y="0"/>
            <a:ext cx="8428856" cy="1524579"/>
          </a:xfrm>
        </p:spPr>
        <p:txBody>
          <a:bodyPr/>
          <a:lstStyle/>
          <a:p>
            <a:pPr algn="ctr" eaLnBrk="1" hangingPunct="1"/>
            <a:r>
              <a:rPr lang="ru-RU" sz="3200" dirty="0"/>
              <a:t>Распределение участников ГИА </a:t>
            </a:r>
            <a:br>
              <a:rPr lang="ru-RU" sz="3200" dirty="0"/>
            </a:br>
            <a:r>
              <a:rPr lang="ru-RU" sz="3200" dirty="0"/>
              <a:t>с разным уровнем подготовки </a:t>
            </a:r>
            <a:br>
              <a:rPr lang="ru-RU" sz="3200" dirty="0"/>
            </a:br>
            <a:r>
              <a:rPr lang="ru-RU" sz="3200" dirty="0"/>
              <a:t>по группам баллов</a:t>
            </a:r>
          </a:p>
        </p:txBody>
      </p:sp>
      <p:pic>
        <p:nvPicPr>
          <p:cNvPr id="3" name="Рисунок 2">
            <a:extLst>
              <a:ext uri="{FF2B5EF4-FFF2-40B4-BE49-F238E27FC236}">
                <a16:creationId xmlns:a16="http://schemas.microsoft.com/office/drawing/2014/main" xmlns="" id="{483B9547-7837-2C53-1276-2A76D76AB674}"/>
              </a:ext>
            </a:extLst>
          </p:cNvPr>
          <p:cNvPicPr>
            <a:picLocks noChangeAspect="1"/>
          </p:cNvPicPr>
          <p:nvPr/>
        </p:nvPicPr>
        <p:blipFill rotWithShape="1">
          <a:blip r:embed="rId2"/>
          <a:srcRect l="16928" t="19248" r="16928" b="8067"/>
          <a:stretch/>
        </p:blipFill>
        <p:spPr>
          <a:xfrm>
            <a:off x="971599" y="1556792"/>
            <a:ext cx="7328199" cy="4536504"/>
          </a:xfrm>
          <a:prstGeom prst="rect">
            <a:avLst/>
          </a:prstGeom>
        </p:spPr>
      </p:pic>
    </p:spTree>
    <p:extLst>
      <p:ext uri="{BB962C8B-B14F-4D97-AF65-F5344CB8AC3E}">
        <p14:creationId xmlns:p14="http://schemas.microsoft.com/office/powerpoint/2010/main" xmlns="" val="3947101550"/>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179512" y="1"/>
            <a:ext cx="8428856" cy="1196751"/>
          </a:xfrm>
        </p:spPr>
        <p:txBody>
          <a:bodyPr/>
          <a:lstStyle/>
          <a:p>
            <a:pPr algn="ctr" eaLnBrk="1" hangingPunct="1"/>
            <a:r>
              <a:rPr lang="ru-RU" sz="3200" dirty="0"/>
              <a:t>В демоверсии ЕГЭ по русскому языку сохранены ключевые позиции</a:t>
            </a:r>
          </a:p>
        </p:txBody>
      </p:sp>
      <p:pic>
        <p:nvPicPr>
          <p:cNvPr id="2" name="Рисунок 1">
            <a:extLst>
              <a:ext uri="{FF2B5EF4-FFF2-40B4-BE49-F238E27FC236}">
                <a16:creationId xmlns:a16="http://schemas.microsoft.com/office/drawing/2014/main" xmlns="" id="{92CFB2E4-6968-EAF4-700B-02AB72726989}"/>
              </a:ext>
            </a:extLst>
          </p:cNvPr>
          <p:cNvPicPr>
            <a:picLocks noChangeAspect="1"/>
          </p:cNvPicPr>
          <p:nvPr/>
        </p:nvPicPr>
        <p:blipFill rotWithShape="1">
          <a:blip r:embed="rId2"/>
          <a:srcRect l="7476" t="36540" r="11413" b="12200"/>
          <a:stretch/>
        </p:blipFill>
        <p:spPr>
          <a:xfrm>
            <a:off x="96069" y="1988840"/>
            <a:ext cx="8951862" cy="3182188"/>
          </a:xfrm>
          <a:prstGeom prst="rect">
            <a:avLst/>
          </a:prstGeom>
        </p:spPr>
      </p:pic>
    </p:spTree>
    <p:extLst>
      <p:ext uri="{BB962C8B-B14F-4D97-AF65-F5344CB8AC3E}">
        <p14:creationId xmlns:p14="http://schemas.microsoft.com/office/powerpoint/2010/main" xmlns="" val="127455069"/>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85564" y="116632"/>
            <a:ext cx="8428856" cy="1080841"/>
          </a:xfrm>
        </p:spPr>
        <p:txBody>
          <a:bodyPr/>
          <a:lstStyle/>
          <a:p>
            <a:pPr algn="ctr" eaLnBrk="1" hangingPunct="1"/>
            <a:r>
              <a:rPr lang="ru-RU" sz="3200" dirty="0"/>
              <a:t>Вопросы в ходе общественно-профессионального обсуждения</a:t>
            </a:r>
          </a:p>
        </p:txBody>
      </p:sp>
      <p:sp>
        <p:nvSpPr>
          <p:cNvPr id="3075" name="Rectangle 3"/>
          <p:cNvSpPr>
            <a:spLocks noGrp="1" noChangeArrowheads="1"/>
          </p:cNvSpPr>
          <p:nvPr>
            <p:ph type="body" idx="1"/>
          </p:nvPr>
        </p:nvSpPr>
        <p:spPr>
          <a:xfrm>
            <a:off x="505508" y="2132856"/>
            <a:ext cx="8318884" cy="3888432"/>
          </a:xfrm>
        </p:spPr>
        <p:txBody>
          <a:bodyPr/>
          <a:lstStyle/>
          <a:p>
            <a:pPr eaLnBrk="1" hangingPunct="1">
              <a:lnSpc>
                <a:spcPct val="90000"/>
              </a:lnSpc>
            </a:pPr>
            <a:r>
              <a:rPr lang="ru-RU" sz="2400" dirty="0"/>
              <a:t>Зачем украли баллы у детей?</a:t>
            </a:r>
          </a:p>
          <a:p>
            <a:pPr eaLnBrk="1" hangingPunct="1">
              <a:lnSpc>
                <a:spcPct val="90000"/>
              </a:lnSpc>
            </a:pPr>
            <a:endParaRPr lang="ru-RU" sz="2400" dirty="0"/>
          </a:p>
          <a:p>
            <a:pPr eaLnBrk="1" hangingPunct="1">
              <a:lnSpc>
                <a:spcPct val="90000"/>
              </a:lnSpc>
            </a:pPr>
            <a:r>
              <a:rPr lang="ru-RU" sz="2400" dirty="0"/>
              <a:t>Зачем меняете экзамен каждый год?</a:t>
            </a:r>
          </a:p>
          <a:p>
            <a:pPr eaLnBrk="1" hangingPunct="1">
              <a:lnSpc>
                <a:spcPct val="90000"/>
              </a:lnSpc>
            </a:pPr>
            <a:endParaRPr lang="ru-RU" sz="2400" dirty="0"/>
          </a:p>
          <a:p>
            <a:pPr eaLnBrk="1" hangingPunct="1">
              <a:lnSpc>
                <a:spcPct val="90000"/>
              </a:lnSpc>
            </a:pPr>
            <a:r>
              <a:rPr lang="ru-RU" sz="2400" dirty="0"/>
              <a:t>Зачем ОГЭ уподобляете ЕГЭ?</a:t>
            </a:r>
          </a:p>
          <a:p>
            <a:pPr marL="0" indent="0" eaLnBrk="1" hangingPunct="1">
              <a:lnSpc>
                <a:spcPct val="90000"/>
              </a:lnSpc>
              <a:buNone/>
            </a:pPr>
            <a:endParaRPr lang="ru-RU" sz="2400" dirty="0"/>
          </a:p>
        </p:txBody>
      </p:sp>
    </p:spTree>
    <p:extLst>
      <p:ext uri="{BB962C8B-B14F-4D97-AF65-F5344CB8AC3E}">
        <p14:creationId xmlns:p14="http://schemas.microsoft.com/office/powerpoint/2010/main" xmlns="" val="2439307913"/>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57572" y="332656"/>
            <a:ext cx="8428856" cy="1196751"/>
          </a:xfrm>
        </p:spPr>
        <p:txBody>
          <a:bodyPr/>
          <a:lstStyle/>
          <a:p>
            <a:pPr algn="ctr" eaLnBrk="1" hangingPunct="1"/>
            <a:r>
              <a:rPr lang="ru-RU" sz="3200" dirty="0"/>
              <a:t>В демоверсию ОГЭ по русскому языку включены 4 новых задания </a:t>
            </a:r>
            <a:br>
              <a:rPr lang="ru-RU" sz="3200" dirty="0"/>
            </a:br>
            <a:r>
              <a:rPr lang="ru-RU" sz="3200" dirty="0"/>
              <a:t>с кратким ответом</a:t>
            </a:r>
          </a:p>
        </p:txBody>
      </p:sp>
      <p:sp>
        <p:nvSpPr>
          <p:cNvPr id="3" name="Прямоугольник 2">
            <a:extLst>
              <a:ext uri="{FF2B5EF4-FFF2-40B4-BE49-F238E27FC236}">
                <a16:creationId xmlns:a16="http://schemas.microsoft.com/office/drawing/2014/main" xmlns="" id="{9235FCEF-84C8-60DC-CE81-045EA7288CB2}"/>
              </a:ext>
            </a:extLst>
          </p:cNvPr>
          <p:cNvSpPr/>
          <p:nvPr/>
        </p:nvSpPr>
        <p:spPr>
          <a:xfrm>
            <a:off x="357572" y="1516771"/>
            <a:ext cx="8568952" cy="707886"/>
          </a:xfrm>
          <a:prstGeom prst="rect">
            <a:avLst/>
          </a:prstGeom>
        </p:spPr>
        <p:txBody>
          <a:bodyPr wrap="square">
            <a:spAutoFit/>
          </a:bodyPr>
          <a:lstStyle/>
          <a:p>
            <a:pPr marR="0" lvl="0" algn="just" defTabSz="685800" rtl="0" eaLnBrk="0" fontAlgn="base" latinLnBrk="0" hangingPunct="0">
              <a:lnSpc>
                <a:spcPct val="100000"/>
              </a:lnSpc>
              <a:spcBef>
                <a:spcPts val="0"/>
              </a:spcBef>
              <a:spcAft>
                <a:spcPts val="0"/>
              </a:spcAft>
              <a:buClrTx/>
              <a:buSzTx/>
              <a:tabLst/>
              <a:defRPr/>
            </a:pPr>
            <a:r>
              <a:rPr kumimoji="0" lang="ru-RU" sz="20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Решение </a:t>
            </a:r>
            <a:r>
              <a:rPr lang="ru-RU" sz="2000" b="1" dirty="0">
                <a:solidFill>
                  <a:srgbClr val="000000"/>
                </a:solidFill>
                <a:latin typeface="Arial"/>
                <a:ea typeface="Times New Roman" panose="02020603050405020304" pitchFamily="18" charset="0"/>
                <a:cs typeface="Arial" pitchFamily="34" charset="0"/>
              </a:rPr>
              <a:t>проблемы: </a:t>
            </a:r>
            <a:r>
              <a:rPr kumimoji="0" lang="ru-RU"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время, отведенное на экзамен, не </a:t>
            </a:r>
            <a:r>
              <a:rPr lang="ru-RU" sz="2000" dirty="0">
                <a:solidFill>
                  <a:srgbClr val="000000"/>
                </a:solidFill>
                <a:latin typeface="Arial"/>
                <a:ea typeface="Times New Roman" panose="02020603050405020304" pitchFamily="18" charset="0"/>
                <a:cs typeface="Arial" pitchFamily="34" charset="0"/>
              </a:rPr>
              <a:t>в полной мере </a:t>
            </a:r>
            <a:r>
              <a:rPr kumimoji="0" lang="ru-RU"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соответствовало объему экзаменационной работы </a:t>
            </a:r>
          </a:p>
        </p:txBody>
      </p:sp>
      <p:pic>
        <p:nvPicPr>
          <p:cNvPr id="4" name="Рисунок 3">
            <a:extLst>
              <a:ext uri="{FF2B5EF4-FFF2-40B4-BE49-F238E27FC236}">
                <a16:creationId xmlns:a16="http://schemas.microsoft.com/office/drawing/2014/main" xmlns="" id="{22E8460B-D3C4-19C8-98BE-B3F11911E4D8}"/>
              </a:ext>
            </a:extLst>
          </p:cNvPr>
          <p:cNvPicPr>
            <a:picLocks noChangeAspect="1"/>
          </p:cNvPicPr>
          <p:nvPr/>
        </p:nvPicPr>
        <p:blipFill rotWithShape="1">
          <a:blip r:embed="rId2"/>
          <a:srcRect l="13775" t="20601" r="50744" b="27834"/>
          <a:stretch/>
        </p:blipFill>
        <p:spPr>
          <a:xfrm>
            <a:off x="1115616" y="2506204"/>
            <a:ext cx="4932602" cy="4032448"/>
          </a:xfrm>
          <a:prstGeom prst="rect">
            <a:avLst/>
          </a:prstGeom>
        </p:spPr>
      </p:pic>
      <p:sp>
        <p:nvSpPr>
          <p:cNvPr id="5" name="Стрелка: изогнутая 4">
            <a:extLst>
              <a:ext uri="{FF2B5EF4-FFF2-40B4-BE49-F238E27FC236}">
                <a16:creationId xmlns:a16="http://schemas.microsoft.com/office/drawing/2014/main" xmlns="" id="{81EEBC83-E1C9-8B3E-6F2E-E87A33523042}"/>
              </a:ext>
            </a:extLst>
          </p:cNvPr>
          <p:cNvSpPr/>
          <p:nvPr/>
        </p:nvSpPr>
        <p:spPr>
          <a:xfrm>
            <a:off x="394126" y="2713522"/>
            <a:ext cx="504056" cy="50405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6" name="Прямоугольник 5">
            <a:extLst>
              <a:ext uri="{FF2B5EF4-FFF2-40B4-BE49-F238E27FC236}">
                <a16:creationId xmlns:a16="http://schemas.microsoft.com/office/drawing/2014/main" xmlns="" id="{F5345E8B-E725-0940-A53B-472AEE207262}"/>
              </a:ext>
            </a:extLst>
          </p:cNvPr>
          <p:cNvSpPr/>
          <p:nvPr/>
        </p:nvSpPr>
        <p:spPr>
          <a:xfrm>
            <a:off x="6084895" y="2513809"/>
            <a:ext cx="3059105" cy="2354491"/>
          </a:xfrm>
          <a:prstGeom prst="rect">
            <a:avLst/>
          </a:prstGeom>
        </p:spPr>
        <p:txBody>
          <a:bodyPr wrap="square">
            <a:spAutoFit/>
          </a:bodyPr>
          <a:lstStyle/>
          <a:p>
            <a:pPr lvl="0"/>
            <a:r>
              <a:rPr lang="ru-RU" sz="2100" dirty="0">
                <a:solidFill>
                  <a:schemeClr val="tx1">
                    <a:lumMod val="75000"/>
                    <a:lumOff val="25000"/>
                  </a:schemeClr>
                </a:solidFill>
                <a:latin typeface="Arial" pitchFamily="34" charset="0"/>
                <a:cs typeface="Arial" pitchFamily="34" charset="0"/>
              </a:rPr>
              <a:t>Виды </a:t>
            </a:r>
            <a:r>
              <a:rPr lang="ru-RU" sz="2100" dirty="0" err="1">
                <a:solidFill>
                  <a:schemeClr val="tx1">
                    <a:lumMod val="75000"/>
                    <a:lumOff val="25000"/>
                  </a:schemeClr>
                </a:solidFill>
                <a:latin typeface="Arial" pitchFamily="34" charset="0"/>
                <a:cs typeface="Arial" pitchFamily="34" charset="0"/>
              </a:rPr>
              <a:t>дистракторов</a:t>
            </a:r>
            <a:r>
              <a:rPr lang="ru-RU" sz="2100" dirty="0">
                <a:solidFill>
                  <a:schemeClr val="tx1">
                    <a:lumMod val="75000"/>
                    <a:lumOff val="25000"/>
                  </a:schemeClr>
                </a:solidFill>
                <a:latin typeface="Arial" pitchFamily="34" charset="0"/>
                <a:cs typeface="Arial" pitchFamily="34" charset="0"/>
              </a:rPr>
              <a:t>:</a:t>
            </a:r>
          </a:p>
          <a:p>
            <a:pPr marL="342900" lvl="0" indent="-342900">
              <a:buFont typeface="Arial" panose="020B0604020202020204" pitchFamily="34" charset="0"/>
              <a:buChar char="•"/>
            </a:pPr>
            <a:r>
              <a:rPr lang="ru-RU" sz="2100" dirty="0">
                <a:solidFill>
                  <a:schemeClr val="tx1">
                    <a:lumMod val="75000"/>
                    <a:lumOff val="25000"/>
                  </a:schemeClr>
                </a:solidFill>
                <a:latin typeface="Arial" pitchFamily="34" charset="0"/>
                <a:cs typeface="Arial" pitchFamily="34" charset="0"/>
              </a:rPr>
              <a:t>«перебор» слов</a:t>
            </a:r>
          </a:p>
          <a:p>
            <a:pPr marL="342900" lvl="0" indent="-342900">
              <a:buFont typeface="Arial" panose="020B0604020202020204" pitchFamily="34" charset="0"/>
              <a:buChar char="•"/>
            </a:pPr>
            <a:r>
              <a:rPr lang="ru-RU" sz="2100" dirty="0">
                <a:solidFill>
                  <a:schemeClr val="tx1">
                    <a:lumMod val="75000"/>
                    <a:lumOff val="25000"/>
                  </a:schemeClr>
                </a:solidFill>
                <a:latin typeface="Arial" pitchFamily="34" charset="0"/>
                <a:cs typeface="Arial" pitchFamily="34" charset="0"/>
              </a:rPr>
              <a:t>«недобор» слов</a:t>
            </a:r>
          </a:p>
          <a:p>
            <a:pPr marL="342900" lvl="0" indent="-342900">
              <a:buFont typeface="Arial" panose="020B0604020202020204" pitchFamily="34" charset="0"/>
              <a:buChar char="•"/>
            </a:pPr>
            <a:r>
              <a:rPr lang="ru-RU" sz="2100" noProof="0" dirty="0">
                <a:solidFill>
                  <a:schemeClr val="tx1">
                    <a:lumMod val="75000"/>
                    <a:lumOff val="25000"/>
                  </a:schemeClr>
                </a:solidFill>
                <a:latin typeface="Arial" pitchFamily="34" charset="0"/>
                <a:cs typeface="Arial" pitchFamily="34" charset="0"/>
              </a:rPr>
              <a:t>наличие слов                из разных частей сложного предложения</a:t>
            </a:r>
            <a:endParaRPr kumimoji="0" lang="ru-RU" sz="1350" b="0" i="0" u="none" strike="noStrike" kern="1200" cap="none" spc="0" normalizeH="0" baseline="0" noProof="0" dirty="0">
              <a:ln>
                <a:noFill/>
              </a:ln>
              <a:solidFill>
                <a:schemeClr val="tx1">
                  <a:lumMod val="75000"/>
                  <a:lumOff val="25000"/>
                </a:scheme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xmlns="" val="3311886665"/>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32538" y="-35192"/>
            <a:ext cx="8678924" cy="1196751"/>
          </a:xfrm>
        </p:spPr>
        <p:txBody>
          <a:bodyPr/>
          <a:lstStyle/>
          <a:p>
            <a:pPr algn="ctr" eaLnBrk="1" hangingPunct="1"/>
            <a:r>
              <a:rPr lang="ru-RU" sz="3200" dirty="0"/>
              <a:t>Что необходимо уметь девятикласснику </a:t>
            </a:r>
            <a:br>
              <a:rPr lang="ru-RU" sz="3200" dirty="0"/>
            </a:br>
            <a:r>
              <a:rPr lang="ru-RU" sz="3200" dirty="0"/>
              <a:t>для успешного выполнения задания 2?</a:t>
            </a:r>
          </a:p>
        </p:txBody>
      </p:sp>
      <p:sp>
        <p:nvSpPr>
          <p:cNvPr id="2" name="Прямоугольник 1">
            <a:extLst>
              <a:ext uri="{FF2B5EF4-FFF2-40B4-BE49-F238E27FC236}">
                <a16:creationId xmlns:a16="http://schemas.microsoft.com/office/drawing/2014/main" xmlns="" id="{7A6C6792-8C3B-8AEE-7AD8-1668D63DDA58}"/>
              </a:ext>
            </a:extLst>
          </p:cNvPr>
          <p:cNvSpPr/>
          <p:nvPr/>
        </p:nvSpPr>
        <p:spPr>
          <a:xfrm>
            <a:off x="395536" y="1412776"/>
            <a:ext cx="8115011" cy="4247317"/>
          </a:xfrm>
          <a:prstGeom prst="rect">
            <a:avLst/>
          </a:prstGeom>
        </p:spPr>
        <p:txBody>
          <a:bodyPr wrap="square">
            <a:spAutoFit/>
          </a:bodyPr>
          <a:lstStyle/>
          <a:p>
            <a:pPr marL="285750" indent="-285750" algn="just">
              <a:buFont typeface="Arial" panose="020B0604020202020204" pitchFamily="34" charset="0"/>
              <a:buChar char="•"/>
            </a:pPr>
            <a:r>
              <a:rPr lang="ru-RU" sz="1500" dirty="0"/>
              <a:t>различать основные единицы языка ‒ словосочетание и предложение, то есть осознавать различие подчинительного словосочетания и грамматической основы (</a:t>
            </a:r>
            <a:r>
              <a:rPr lang="ru-RU" sz="1500" i="1" dirty="0"/>
              <a:t>существует множество названий </a:t>
            </a:r>
            <a:r>
              <a:rPr lang="ru-RU" sz="1500" i="1" strike="sngStrike" dirty="0"/>
              <a:t>снега</a:t>
            </a:r>
            <a:r>
              <a:rPr lang="ru-RU" sz="1500" dirty="0"/>
              <a:t>);</a:t>
            </a:r>
          </a:p>
          <a:p>
            <a:pPr marL="285750" indent="-285750" algn="just">
              <a:buFont typeface="Arial" panose="020B0604020202020204" pitchFamily="34" charset="0"/>
              <a:buChar char="•"/>
            </a:pPr>
            <a:r>
              <a:rPr lang="ru-RU" sz="1500" dirty="0"/>
              <a:t>знать способы выражения подлежащего (</a:t>
            </a:r>
            <a:r>
              <a:rPr lang="ru-RU" sz="1500" i="1" dirty="0"/>
              <a:t>которые казались важными</a:t>
            </a:r>
            <a:r>
              <a:rPr lang="ru-RU" sz="1500" dirty="0"/>
              <a:t>);</a:t>
            </a:r>
          </a:p>
          <a:p>
            <a:pPr marL="285750" indent="-285750" algn="just">
              <a:buFont typeface="Arial" panose="020B0604020202020204" pitchFamily="34" charset="0"/>
              <a:buChar char="•"/>
            </a:pPr>
            <a:r>
              <a:rPr lang="ru-RU" sz="1500" dirty="0"/>
              <a:t>знать типы сказуемого (простое глагольное, составное глагольное, составное именное), способы его выражения (</a:t>
            </a:r>
            <a:r>
              <a:rPr lang="ru-RU" sz="1500" i="1" dirty="0"/>
              <a:t>язык – (это) зеркало</a:t>
            </a:r>
            <a:r>
              <a:rPr lang="ru-RU" sz="1500" dirty="0"/>
              <a:t>);</a:t>
            </a:r>
          </a:p>
          <a:p>
            <a:pPr marL="285750" indent="-285750" algn="just">
              <a:buFont typeface="Arial" panose="020B0604020202020204" pitchFamily="34" charset="0"/>
              <a:buChar char="•"/>
            </a:pPr>
            <a:r>
              <a:rPr lang="ru-RU" sz="1500" dirty="0"/>
              <a:t>опознавать однородные подлежащие и сказуемые (</a:t>
            </a:r>
            <a:r>
              <a:rPr lang="ru-RU" sz="1500" i="1" dirty="0"/>
              <a:t>количество, состояние, цвет важны</a:t>
            </a:r>
            <a:r>
              <a:rPr lang="ru-RU" sz="1500" dirty="0"/>
              <a:t>);</a:t>
            </a:r>
          </a:p>
          <a:p>
            <a:pPr marL="285750" indent="-285750" algn="just">
              <a:buFont typeface="Arial" panose="020B0604020202020204" pitchFamily="34" charset="0"/>
              <a:buChar char="•"/>
            </a:pPr>
            <a:r>
              <a:rPr lang="ru-RU" sz="1500" dirty="0"/>
              <a:t>различать простые и сложные предложения (</a:t>
            </a:r>
            <a:r>
              <a:rPr lang="ru-RU" sz="1500" i="1" dirty="0"/>
              <a:t>Каждый язык отражает картину мира и через грамматику, поэтому существуют языки, имеющие более тридцати падежей, которые служат способом указать точное положение предмета                             в пространстве</a:t>
            </a:r>
            <a:r>
              <a:rPr lang="ru-RU" sz="1500" dirty="0"/>
              <a:t> – сложное предложение);</a:t>
            </a:r>
          </a:p>
          <a:p>
            <a:pPr marL="285750" indent="-285750" algn="just">
              <a:buFont typeface="Arial" panose="020B0604020202020204" pitchFamily="34" charset="0"/>
              <a:buChar char="•"/>
            </a:pPr>
            <a:r>
              <a:rPr lang="ru-RU" sz="1500" dirty="0"/>
              <a:t>различать синтаксические конструкции, грамматической основой которых является один главный член ‒ подлежащее или сказуемое (односоставное предложение)                                   и два главных члена (двусоставное предложение) (</a:t>
            </a:r>
            <a:r>
              <a:rPr lang="ru-RU" sz="1500" i="1" dirty="0"/>
              <a:t>можно увидеть </a:t>
            </a:r>
            <a:r>
              <a:rPr lang="ru-RU" sz="1500" dirty="0"/>
              <a:t>– односоставная безличная ГО);</a:t>
            </a:r>
          </a:p>
          <a:p>
            <a:pPr marL="285750" indent="-285750" algn="just">
              <a:buFont typeface="Arial" panose="020B0604020202020204" pitchFamily="34" charset="0"/>
              <a:buChar char="•"/>
            </a:pPr>
            <a:r>
              <a:rPr lang="ru-RU" sz="1500" dirty="0"/>
              <a:t>опознавать подлежащее и сказуемое как слово или </a:t>
            </a:r>
            <a:r>
              <a:rPr lang="ru-RU" sz="1500" dirty="0" err="1"/>
              <a:t>нечленимое</a:t>
            </a:r>
            <a:r>
              <a:rPr lang="ru-RU" sz="1500" dirty="0"/>
              <a:t> сочетание слов (</a:t>
            </a:r>
            <a:r>
              <a:rPr lang="ru-RU" sz="1500" i="1" dirty="0"/>
              <a:t>пять школ; большинство из нас; бил баклуши</a:t>
            </a:r>
            <a:r>
              <a:rPr lang="ru-RU" sz="1500" dirty="0"/>
              <a:t>)</a:t>
            </a:r>
          </a:p>
        </p:txBody>
      </p:sp>
    </p:spTree>
    <p:extLst>
      <p:ext uri="{BB962C8B-B14F-4D97-AF65-F5344CB8AC3E}">
        <p14:creationId xmlns:p14="http://schemas.microsoft.com/office/powerpoint/2010/main" xmlns="" val="3955108196"/>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32538" y="-35192"/>
            <a:ext cx="8678924" cy="1196751"/>
          </a:xfrm>
        </p:spPr>
        <p:txBody>
          <a:bodyPr/>
          <a:lstStyle/>
          <a:p>
            <a:pPr algn="ctr" eaLnBrk="1" hangingPunct="1"/>
            <a:r>
              <a:rPr lang="ru-RU" sz="3200" dirty="0"/>
              <a:t>Что необходимо знать девятикласснику </a:t>
            </a:r>
            <a:br>
              <a:rPr lang="ru-RU" sz="3200" dirty="0"/>
            </a:br>
            <a:r>
              <a:rPr lang="ru-RU" sz="3200" dirty="0"/>
              <a:t>для успешного выполнения задания 3?</a:t>
            </a:r>
          </a:p>
        </p:txBody>
      </p:sp>
      <p:sp>
        <p:nvSpPr>
          <p:cNvPr id="2" name="Прямоугольник 1">
            <a:extLst>
              <a:ext uri="{FF2B5EF4-FFF2-40B4-BE49-F238E27FC236}">
                <a16:creationId xmlns:a16="http://schemas.microsoft.com/office/drawing/2014/main" xmlns="" id="{7A6C6792-8C3B-8AEE-7AD8-1668D63DDA58}"/>
              </a:ext>
            </a:extLst>
          </p:cNvPr>
          <p:cNvSpPr/>
          <p:nvPr/>
        </p:nvSpPr>
        <p:spPr>
          <a:xfrm>
            <a:off x="395536" y="1412776"/>
            <a:ext cx="8115011" cy="4247317"/>
          </a:xfrm>
          <a:prstGeom prst="rect">
            <a:avLst/>
          </a:prstGeom>
        </p:spPr>
        <p:txBody>
          <a:bodyPr wrap="square">
            <a:spAutoFit/>
          </a:bodyPr>
          <a:lstStyle/>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sz="1500" b="0" i="0" u="none" strike="noStrike" kern="1200" cap="none" spc="0" normalizeH="0" baseline="0" noProof="0" dirty="0">
                <a:ln>
                  <a:noFill/>
                </a:ln>
                <a:solidFill>
                  <a:srgbClr val="003366"/>
                </a:solidFill>
                <a:effectLst/>
                <a:uLnTx/>
                <a:uFillTx/>
                <a:latin typeface="Arial" charset="0"/>
                <a:ea typeface="+mn-ea"/>
                <a:cs typeface="Arial" charset="0"/>
              </a:rPr>
              <a:t>типы сказуемого;</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sz="1500" b="0" i="0" u="none" strike="noStrike" kern="1200" cap="none" spc="0" normalizeH="0" baseline="0" noProof="0" dirty="0">
                <a:ln>
                  <a:noFill/>
                </a:ln>
                <a:solidFill>
                  <a:srgbClr val="003366"/>
                </a:solidFill>
                <a:effectLst/>
                <a:uLnTx/>
                <a:uFillTx/>
                <a:latin typeface="Arial" charset="0"/>
                <a:ea typeface="+mn-ea"/>
                <a:cs typeface="Arial" charset="0"/>
              </a:rPr>
              <a:t>виды предложений по цели высказывания и интонации (эмоциональной окраске),                по количеству грамматических основ, по структуре грамматической основы,                            по наличию второстепенных членов, по полноте членов предложения;</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sz="1500" b="0" i="0" u="none" strike="noStrike" kern="1200" cap="none" spc="0" normalizeH="0" baseline="0" noProof="0" dirty="0">
                <a:ln>
                  <a:noFill/>
                </a:ln>
                <a:solidFill>
                  <a:srgbClr val="003366"/>
                </a:solidFill>
                <a:effectLst/>
                <a:uLnTx/>
                <a:uFillTx/>
                <a:latin typeface="Arial" charset="0"/>
                <a:ea typeface="+mn-ea"/>
                <a:cs typeface="Arial" charset="0"/>
              </a:rPr>
              <a:t>виды второстепенных членов предложения;</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sz="1500" b="0" i="0" u="none" strike="noStrike" kern="1200" cap="none" spc="0" normalizeH="0" baseline="0" noProof="0" dirty="0">
                <a:ln>
                  <a:noFill/>
                </a:ln>
                <a:solidFill>
                  <a:srgbClr val="003366"/>
                </a:solidFill>
                <a:effectLst/>
                <a:uLnTx/>
                <a:uFillTx/>
                <a:latin typeface="Arial" charset="0"/>
                <a:ea typeface="+mn-ea"/>
                <a:cs typeface="Arial" charset="0"/>
              </a:rPr>
              <a:t>группы односоставных предложений;</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sz="1500" b="0" i="0" u="none" strike="noStrike" kern="1200" cap="none" spc="0" normalizeH="0" baseline="0" noProof="0" dirty="0">
                <a:ln>
                  <a:noFill/>
                </a:ln>
                <a:solidFill>
                  <a:srgbClr val="003366"/>
                </a:solidFill>
                <a:effectLst/>
                <a:uLnTx/>
                <a:uFillTx/>
                <a:latin typeface="Arial" charset="0"/>
                <a:ea typeface="+mn-ea"/>
                <a:cs typeface="Arial" charset="0"/>
              </a:rPr>
              <a:t>предложения с однородными членами;</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sz="1500" b="0" i="0" u="none" strike="noStrike" kern="1200" cap="none" spc="0" normalizeH="0" baseline="0" noProof="0" dirty="0">
                <a:ln>
                  <a:noFill/>
                </a:ln>
                <a:solidFill>
                  <a:srgbClr val="003366"/>
                </a:solidFill>
                <a:effectLst/>
                <a:uLnTx/>
                <a:uFillTx/>
                <a:latin typeface="Arial" charset="0"/>
                <a:ea typeface="+mn-ea"/>
                <a:cs typeface="Arial" charset="0"/>
              </a:rPr>
              <a:t>предложения с обособленными членами (определениями, приложениями, обстоятельствами, дополнениями);</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sz="1500" b="0" i="0" u="none" strike="noStrike" kern="1200" cap="none" spc="0" normalizeH="0" baseline="0" noProof="0" dirty="0">
                <a:ln>
                  <a:noFill/>
                </a:ln>
                <a:solidFill>
                  <a:srgbClr val="003366"/>
                </a:solidFill>
                <a:effectLst/>
                <a:uLnTx/>
                <a:uFillTx/>
                <a:latin typeface="Arial" charset="0"/>
                <a:ea typeface="+mn-ea"/>
                <a:cs typeface="Arial" charset="0"/>
              </a:rPr>
              <a:t>предложения с уточняющими членами;</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sz="1500" b="0" i="0" u="none" strike="noStrike" kern="1200" cap="none" spc="0" normalizeH="0" baseline="0" noProof="0" dirty="0">
                <a:ln>
                  <a:noFill/>
                </a:ln>
                <a:solidFill>
                  <a:srgbClr val="003366"/>
                </a:solidFill>
                <a:effectLst/>
                <a:uLnTx/>
                <a:uFillTx/>
                <a:latin typeface="Arial" charset="0"/>
                <a:ea typeface="+mn-ea"/>
                <a:cs typeface="Arial" charset="0"/>
              </a:rPr>
              <a:t>предложения с обращениями, вводными словами и конструкциями, с междометиями;</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sz="1500" b="0" i="0" u="none" strike="noStrike" kern="1200" cap="none" spc="0" normalizeH="0" baseline="0" noProof="0" dirty="0">
                <a:ln>
                  <a:noFill/>
                </a:ln>
                <a:solidFill>
                  <a:srgbClr val="003366"/>
                </a:solidFill>
                <a:effectLst/>
                <a:uLnTx/>
                <a:uFillTx/>
                <a:latin typeface="Arial" charset="0"/>
                <a:ea typeface="+mn-ea"/>
                <a:cs typeface="Arial" charset="0"/>
              </a:rPr>
              <a:t>способы передачи чужой речи;</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sz="1500" b="0" i="0" u="none" strike="noStrike" kern="1200" cap="none" spc="0" normalizeH="0" baseline="0" noProof="0" dirty="0">
                <a:ln>
                  <a:noFill/>
                </a:ln>
                <a:solidFill>
                  <a:srgbClr val="003366"/>
                </a:solidFill>
                <a:effectLst/>
                <a:uLnTx/>
                <a:uFillTx/>
                <a:latin typeface="Arial" charset="0"/>
                <a:ea typeface="+mn-ea"/>
                <a:cs typeface="Arial" charset="0"/>
              </a:rPr>
              <a:t>типы сложного предложения;</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sz="1500" b="0" i="0" u="none" strike="noStrike" kern="1200" cap="none" spc="0" normalizeH="0" baseline="0" noProof="0" dirty="0">
                <a:ln>
                  <a:noFill/>
                </a:ln>
                <a:solidFill>
                  <a:srgbClr val="003366"/>
                </a:solidFill>
                <a:effectLst/>
                <a:uLnTx/>
                <a:uFillTx/>
                <a:latin typeface="Arial" charset="0"/>
                <a:ea typeface="+mn-ea"/>
                <a:cs typeface="Arial" charset="0"/>
              </a:rPr>
              <a:t>виды придаточных в сложноподчиненных предложениях;</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sz="1500" b="0" i="0" u="none" strike="noStrike" kern="1200" cap="none" spc="0" normalizeH="0" baseline="0" noProof="0" dirty="0">
                <a:ln>
                  <a:noFill/>
                </a:ln>
                <a:solidFill>
                  <a:srgbClr val="003366"/>
                </a:solidFill>
                <a:effectLst/>
                <a:uLnTx/>
                <a:uFillTx/>
                <a:latin typeface="Arial" charset="0"/>
                <a:ea typeface="+mn-ea"/>
                <a:cs typeface="Arial" charset="0"/>
              </a:rPr>
              <a:t>типы сложноподчиненных предложений с несколькими придаточными;</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sz="1500" b="0" i="0" u="none" strike="noStrike" kern="1200" cap="none" spc="0" normalizeH="0" baseline="0" noProof="0" dirty="0">
                <a:ln>
                  <a:noFill/>
                </a:ln>
                <a:solidFill>
                  <a:srgbClr val="003366"/>
                </a:solidFill>
                <a:effectLst/>
                <a:uLnTx/>
                <a:uFillTx/>
                <a:latin typeface="Arial" charset="0"/>
                <a:ea typeface="+mn-ea"/>
                <a:cs typeface="Arial" charset="0"/>
              </a:rPr>
              <a:t>синтаксические конструкции с различными видами связи между частями сложного предложения.</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ru-RU" sz="1500" b="0" i="0" u="none" strike="noStrike" kern="1200" cap="none" spc="0" normalizeH="0" baseline="0" noProof="0" dirty="0">
              <a:ln>
                <a:noFill/>
              </a:ln>
              <a:solidFill>
                <a:srgbClr val="003366"/>
              </a:solidFill>
              <a:effectLst/>
              <a:uLnTx/>
              <a:uFillTx/>
              <a:latin typeface="Arial" charset="0"/>
              <a:ea typeface="+mn-ea"/>
              <a:cs typeface="Arial" charset="0"/>
            </a:endParaRPr>
          </a:p>
        </p:txBody>
      </p:sp>
    </p:spTree>
    <p:extLst>
      <p:ext uri="{BB962C8B-B14F-4D97-AF65-F5344CB8AC3E}">
        <p14:creationId xmlns:p14="http://schemas.microsoft.com/office/powerpoint/2010/main" xmlns="" val="946048326"/>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57572" y="332656"/>
            <a:ext cx="8428856" cy="1196751"/>
          </a:xfrm>
        </p:spPr>
        <p:txBody>
          <a:bodyPr/>
          <a:lstStyle/>
          <a:p>
            <a:pPr algn="ctr" eaLnBrk="1" hangingPunct="1"/>
            <a:r>
              <a:rPr lang="ru-RU" sz="3200" dirty="0"/>
              <a:t>В демоверсию ОГЭ по русскому языку включены 4 новых задания </a:t>
            </a:r>
            <a:br>
              <a:rPr lang="ru-RU" sz="3200" dirty="0"/>
            </a:br>
            <a:r>
              <a:rPr lang="ru-RU" sz="3200" dirty="0"/>
              <a:t>с кратким ответом</a:t>
            </a:r>
          </a:p>
        </p:txBody>
      </p:sp>
      <p:pic>
        <p:nvPicPr>
          <p:cNvPr id="2" name="Рисунок 1">
            <a:extLst>
              <a:ext uri="{FF2B5EF4-FFF2-40B4-BE49-F238E27FC236}">
                <a16:creationId xmlns:a16="http://schemas.microsoft.com/office/drawing/2014/main" xmlns="" id="{FB09C56A-1CB6-5925-379D-9B876E6F2F5A}"/>
              </a:ext>
            </a:extLst>
          </p:cNvPr>
          <p:cNvPicPr>
            <a:picLocks noChangeAspect="1"/>
          </p:cNvPicPr>
          <p:nvPr/>
        </p:nvPicPr>
        <p:blipFill rotWithShape="1">
          <a:blip r:embed="rId2"/>
          <a:srcRect l="50744" t="20601" r="13775" b="8001"/>
          <a:stretch/>
        </p:blipFill>
        <p:spPr>
          <a:xfrm>
            <a:off x="365871" y="1529407"/>
            <a:ext cx="4556082" cy="5157192"/>
          </a:xfrm>
          <a:prstGeom prst="rect">
            <a:avLst/>
          </a:prstGeom>
        </p:spPr>
      </p:pic>
      <p:pic>
        <p:nvPicPr>
          <p:cNvPr id="7" name="Рисунок 6">
            <a:extLst>
              <a:ext uri="{FF2B5EF4-FFF2-40B4-BE49-F238E27FC236}">
                <a16:creationId xmlns:a16="http://schemas.microsoft.com/office/drawing/2014/main" xmlns="" id="{E1AF3F2B-16B4-491A-85B4-49DE50049543}"/>
              </a:ext>
            </a:extLst>
          </p:cNvPr>
          <p:cNvPicPr>
            <a:picLocks noChangeAspect="1"/>
          </p:cNvPicPr>
          <p:nvPr/>
        </p:nvPicPr>
        <p:blipFill rotWithShape="1">
          <a:blip r:embed="rId3"/>
          <a:srcRect l="13775" t="24800" r="51937" b="55694"/>
          <a:stretch/>
        </p:blipFill>
        <p:spPr>
          <a:xfrm>
            <a:off x="4796101" y="1529407"/>
            <a:ext cx="4275475" cy="1368152"/>
          </a:xfrm>
          <a:prstGeom prst="rect">
            <a:avLst/>
          </a:prstGeom>
        </p:spPr>
      </p:pic>
      <p:sp>
        <p:nvSpPr>
          <p:cNvPr id="5" name="Стрелка: изогнутая 4">
            <a:extLst>
              <a:ext uri="{FF2B5EF4-FFF2-40B4-BE49-F238E27FC236}">
                <a16:creationId xmlns:a16="http://schemas.microsoft.com/office/drawing/2014/main" xmlns="" id="{81EEBC83-E1C9-8B3E-6F2E-E87A33523042}"/>
              </a:ext>
            </a:extLst>
          </p:cNvPr>
          <p:cNvSpPr/>
          <p:nvPr/>
        </p:nvSpPr>
        <p:spPr>
          <a:xfrm>
            <a:off x="394126" y="2713522"/>
            <a:ext cx="504056" cy="50405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3366"/>
              </a:solidFill>
              <a:effectLst/>
              <a:uLnTx/>
              <a:uFillTx/>
              <a:latin typeface="Arial"/>
              <a:ea typeface="+mn-ea"/>
              <a:cs typeface="Arial"/>
            </a:endParaRPr>
          </a:p>
        </p:txBody>
      </p:sp>
    </p:spTree>
    <p:extLst>
      <p:ext uri="{BB962C8B-B14F-4D97-AF65-F5344CB8AC3E}">
        <p14:creationId xmlns:p14="http://schemas.microsoft.com/office/powerpoint/2010/main" xmlns="" val="1488600264"/>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32538" y="-35191"/>
            <a:ext cx="8678924" cy="871904"/>
          </a:xfrm>
        </p:spPr>
        <p:txBody>
          <a:bodyPr/>
          <a:lstStyle/>
          <a:p>
            <a:pPr algn="ctr" eaLnBrk="1" hangingPunct="1"/>
            <a:r>
              <a:rPr lang="ru-RU" sz="3200" dirty="0"/>
              <a:t>Список пунктуационных правил</a:t>
            </a:r>
          </a:p>
        </p:txBody>
      </p:sp>
      <p:sp>
        <p:nvSpPr>
          <p:cNvPr id="3" name="Прямоугольник 2">
            <a:extLst>
              <a:ext uri="{FF2B5EF4-FFF2-40B4-BE49-F238E27FC236}">
                <a16:creationId xmlns:a16="http://schemas.microsoft.com/office/drawing/2014/main" xmlns="" id="{8CA8E904-B8AE-C8E9-BEED-2A27793F0EC8}"/>
              </a:ext>
            </a:extLst>
          </p:cNvPr>
          <p:cNvSpPr/>
          <p:nvPr/>
        </p:nvSpPr>
        <p:spPr>
          <a:xfrm>
            <a:off x="514494" y="980728"/>
            <a:ext cx="8115011" cy="4524315"/>
          </a:xfrm>
          <a:prstGeom prst="rect">
            <a:avLst/>
          </a:prstGeom>
        </p:spPr>
        <p:txBody>
          <a:bodyPr wrap="square">
            <a:spAutoFit/>
          </a:bodyPr>
          <a:lstStyle/>
          <a:p>
            <a:pPr algn="ctr"/>
            <a:r>
              <a:rPr lang="ru-RU" b="1" dirty="0"/>
              <a:t>ЗАПЯТАЯ</a:t>
            </a:r>
          </a:p>
          <a:p>
            <a:pPr algn="just"/>
            <a:r>
              <a:rPr lang="ru-RU" dirty="0"/>
              <a:t>Между однородными членами при отсутствии союза ставится запятая.</a:t>
            </a:r>
          </a:p>
          <a:p>
            <a:pPr algn="just"/>
            <a:r>
              <a:rPr lang="ru-RU" dirty="0"/>
              <a:t>Между однородными членами перед противительным союзом ставится запятая.</a:t>
            </a:r>
          </a:p>
          <a:p>
            <a:pPr algn="just"/>
            <a:r>
              <a:rPr lang="ru-RU" dirty="0"/>
              <a:t>Между однородными членами, соединенными повторяющимся союзом ставится запятая.</a:t>
            </a:r>
          </a:p>
          <a:p>
            <a:pPr algn="just"/>
            <a:r>
              <a:rPr lang="ru-RU" dirty="0"/>
              <a:t>Между однородными членами перед второй частью двойного союза ставится запятая.</a:t>
            </a:r>
          </a:p>
          <a:p>
            <a:pPr algn="just"/>
            <a:r>
              <a:rPr lang="ru-RU" dirty="0"/>
              <a:t>Определение, которое относится к личному местоимению, обособляется.</a:t>
            </a:r>
          </a:p>
          <a:p>
            <a:pPr algn="just"/>
            <a:r>
              <a:rPr lang="ru-RU" dirty="0"/>
              <a:t>Приложение, которое относится к личному местоимению, обособляется.</a:t>
            </a:r>
          </a:p>
          <a:p>
            <a:pPr algn="just"/>
            <a:r>
              <a:rPr lang="ru-RU" dirty="0"/>
              <a:t>Определение, выраженное причастным оборотом, стоящим после определяемого слова, обособляется.</a:t>
            </a:r>
          </a:p>
          <a:p>
            <a:pPr algn="just"/>
            <a:r>
              <a:rPr lang="ru-RU" dirty="0"/>
              <a:t>Обстоятельство, выраженное деепричастным оборотом, обособляется.</a:t>
            </a:r>
          </a:p>
          <a:p>
            <a:pPr algn="just"/>
            <a:r>
              <a:rPr lang="ru-RU" dirty="0"/>
              <a:t>Обстоятельство, выраженное одиночным деепричастием, обособляется. </a:t>
            </a:r>
          </a:p>
          <a:p>
            <a:pPr algn="just"/>
            <a:r>
              <a:rPr lang="ru-RU" dirty="0"/>
              <a:t>Обстоятельство с предлогом </a:t>
            </a:r>
            <a:r>
              <a:rPr lang="ru-RU" i="1" dirty="0"/>
              <a:t>несмотря на (невзирая на)</a:t>
            </a:r>
            <a:r>
              <a:rPr lang="ru-RU" dirty="0"/>
              <a:t>, которое имеет уступительное значение, обособляется.</a:t>
            </a:r>
          </a:p>
        </p:txBody>
      </p:sp>
    </p:spTree>
    <p:extLst>
      <p:ext uri="{BB962C8B-B14F-4D97-AF65-F5344CB8AC3E}">
        <p14:creationId xmlns:p14="http://schemas.microsoft.com/office/powerpoint/2010/main" xmlns="" val="1483936743"/>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32538" y="-35191"/>
            <a:ext cx="8678924" cy="871904"/>
          </a:xfrm>
        </p:spPr>
        <p:txBody>
          <a:bodyPr/>
          <a:lstStyle/>
          <a:p>
            <a:pPr algn="ctr" eaLnBrk="1" hangingPunct="1"/>
            <a:r>
              <a:rPr lang="ru-RU" sz="3200" dirty="0"/>
              <a:t>Список пунктуационных правил</a:t>
            </a:r>
          </a:p>
        </p:txBody>
      </p:sp>
      <p:sp>
        <p:nvSpPr>
          <p:cNvPr id="2" name="Прямоугольник 1">
            <a:extLst>
              <a:ext uri="{FF2B5EF4-FFF2-40B4-BE49-F238E27FC236}">
                <a16:creationId xmlns:a16="http://schemas.microsoft.com/office/drawing/2014/main" xmlns="" id="{E193498A-5379-A0D6-747F-6889B69776A0}"/>
              </a:ext>
            </a:extLst>
          </p:cNvPr>
          <p:cNvSpPr/>
          <p:nvPr/>
        </p:nvSpPr>
        <p:spPr>
          <a:xfrm>
            <a:off x="323528" y="1028343"/>
            <a:ext cx="8335696" cy="4801314"/>
          </a:xfrm>
          <a:prstGeom prst="rect">
            <a:avLst/>
          </a:prstGeom>
        </p:spPr>
        <p:txBody>
          <a:bodyPr wrap="square">
            <a:spAutoFit/>
          </a:bodyPr>
          <a:lstStyle/>
          <a:p>
            <a:pPr algn="ctr" defTabSz="457200" fontAlgn="auto">
              <a:spcBef>
                <a:spcPts val="0"/>
              </a:spcBef>
              <a:spcAft>
                <a:spcPts val="0"/>
              </a:spcAft>
              <a:defRPr/>
            </a:pPr>
            <a:r>
              <a:rPr lang="ru-RU" b="1" dirty="0"/>
              <a:t>ЗАПЯТАЯ</a:t>
            </a:r>
          </a:p>
          <a:p>
            <a:pPr algn="just"/>
            <a:r>
              <a:rPr lang="ru-RU" dirty="0"/>
              <a:t>Согласованное приложение, стоящее после определяемого слова, обособляется.</a:t>
            </a:r>
          </a:p>
          <a:p>
            <a:pPr algn="just"/>
            <a:r>
              <a:rPr lang="ru-RU" dirty="0"/>
              <a:t>Согласованные нераспространённые однородные определения, стоящие после определяемого слова, обособляются.</a:t>
            </a:r>
          </a:p>
          <a:p>
            <a:pPr algn="just"/>
            <a:r>
              <a:rPr lang="ru-RU" dirty="0"/>
              <a:t>Уточняющее обстоятельство обособляется.</a:t>
            </a:r>
          </a:p>
          <a:p>
            <a:pPr algn="just"/>
            <a:r>
              <a:rPr lang="ru-RU" dirty="0"/>
              <a:t>Обращение выделяется запятой (отделяется запятой).</a:t>
            </a:r>
          </a:p>
          <a:p>
            <a:pPr algn="just"/>
            <a:r>
              <a:rPr lang="ru-RU" dirty="0"/>
              <a:t>Вводное слово выделяется запятой (отделяется запятой).</a:t>
            </a:r>
          </a:p>
          <a:p>
            <a:pPr algn="just"/>
            <a:r>
              <a:rPr lang="ru-RU" dirty="0"/>
              <a:t>Вводная конструкция выделяется запятой (отделяется запятой).</a:t>
            </a:r>
          </a:p>
          <a:p>
            <a:pPr algn="just"/>
            <a:r>
              <a:rPr lang="ru-RU" dirty="0"/>
              <a:t>Между частями сложносочинённого предложения ставится запятая.</a:t>
            </a:r>
          </a:p>
          <a:p>
            <a:pPr algn="just"/>
            <a:r>
              <a:rPr lang="ru-RU" dirty="0"/>
              <a:t>Между частями сложноподчинённого предложения ставится запятая.</a:t>
            </a:r>
          </a:p>
          <a:p>
            <a:pPr algn="just"/>
            <a:r>
              <a:rPr lang="ru-RU" dirty="0"/>
              <a:t>Придаточная часть сложноподчинённого предложения выделяется запятыми. </a:t>
            </a:r>
          </a:p>
          <a:p>
            <a:pPr algn="just"/>
            <a:r>
              <a:rPr lang="ru-RU" dirty="0"/>
              <a:t>Между частями сложного бессоюзного предложения ставится запятая.</a:t>
            </a:r>
          </a:p>
          <a:p>
            <a:pPr algn="just"/>
            <a:r>
              <a:rPr lang="ru-RU" dirty="0"/>
              <a:t>Между частями сложного предложения, соединёнными союзной сочинительной связью, ставится запятая и т. д.</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xmlns="" val="1147969487"/>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32538" y="-35191"/>
            <a:ext cx="8678924" cy="871904"/>
          </a:xfrm>
        </p:spPr>
        <p:txBody>
          <a:bodyPr/>
          <a:lstStyle/>
          <a:p>
            <a:pPr algn="ctr" eaLnBrk="1" hangingPunct="1"/>
            <a:r>
              <a:rPr lang="ru-RU" sz="3200" dirty="0"/>
              <a:t>Список пунктуационных правил</a:t>
            </a:r>
          </a:p>
        </p:txBody>
      </p:sp>
      <p:sp>
        <p:nvSpPr>
          <p:cNvPr id="3" name="Прямоугольник 2">
            <a:extLst>
              <a:ext uri="{FF2B5EF4-FFF2-40B4-BE49-F238E27FC236}">
                <a16:creationId xmlns:a16="http://schemas.microsoft.com/office/drawing/2014/main" xmlns="" id="{15AE6EA7-1D83-9B98-4002-A6F6B8443AED}"/>
              </a:ext>
            </a:extLst>
          </p:cNvPr>
          <p:cNvSpPr/>
          <p:nvPr/>
        </p:nvSpPr>
        <p:spPr>
          <a:xfrm>
            <a:off x="256272" y="1052736"/>
            <a:ext cx="8335696" cy="4062651"/>
          </a:xfrm>
          <a:prstGeom prst="rect">
            <a:avLst/>
          </a:prstGeom>
        </p:spPr>
        <p:txBody>
          <a:bodyPr wrap="square">
            <a:spAutoFit/>
          </a:bodyPr>
          <a:lstStyle/>
          <a:p>
            <a:pPr algn="ctr" defTabSz="457200" fontAlgn="auto">
              <a:spcBef>
                <a:spcPts val="0"/>
              </a:spcBef>
              <a:spcAft>
                <a:spcPts val="0"/>
              </a:spcAft>
              <a:defRPr/>
            </a:pPr>
            <a:r>
              <a:rPr lang="ru-RU" b="1" dirty="0"/>
              <a:t>ТИРЕ</a:t>
            </a:r>
            <a:endParaRPr kumimoji="0" lang="ru-RU"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lvl="0" algn="just"/>
            <a:r>
              <a:rPr lang="ru-RU" sz="1600" dirty="0">
                <a:solidFill>
                  <a:prstClr val="black"/>
                </a:solidFill>
              </a:rPr>
              <a:t>Между подлежащим и сказуемым, выраженными именами существительными             в именительном падеже, при нулевой связке ставится тире.</a:t>
            </a:r>
          </a:p>
          <a:p>
            <a:pPr lvl="0" algn="just"/>
            <a:r>
              <a:rPr lang="ru-RU" sz="1600" dirty="0">
                <a:solidFill>
                  <a:prstClr val="black"/>
                </a:solidFill>
              </a:rPr>
              <a:t>Если обобщающее слово стоит после однородных членов, то перед обобщающим словом ставится тире.</a:t>
            </a:r>
          </a:p>
          <a:p>
            <a:pPr lvl="0" algn="just"/>
            <a:r>
              <a:rPr lang="ru-RU" sz="1600" dirty="0">
                <a:solidFill>
                  <a:prstClr val="black"/>
                </a:solidFill>
              </a:rPr>
              <a:t>Согласованное приложение, стоящее после определяемого слова, выделяется тире.</a:t>
            </a:r>
          </a:p>
          <a:p>
            <a:pPr lvl="0" algn="just"/>
            <a:r>
              <a:rPr lang="ru-RU" sz="1600" dirty="0">
                <a:solidFill>
                  <a:prstClr val="black"/>
                </a:solidFill>
              </a:rPr>
              <a:t>После прямой речи перед словами автора ставится тире.</a:t>
            </a:r>
          </a:p>
          <a:p>
            <a:pPr lvl="0" algn="just"/>
            <a:r>
              <a:rPr lang="ru-RU" sz="1600" dirty="0">
                <a:solidFill>
                  <a:prstClr val="black"/>
                </a:solidFill>
              </a:rPr>
              <a:t>В неполном предложении на месте пропуска члена предложения ставится тире.</a:t>
            </a:r>
          </a:p>
          <a:p>
            <a:pPr lvl="0" algn="just"/>
            <a:r>
              <a:rPr lang="ru-RU" sz="1600" dirty="0">
                <a:solidFill>
                  <a:prstClr val="black"/>
                </a:solidFill>
              </a:rPr>
              <a:t>Если вторая часть бессоюзного сложного предложения указывает на результат, вывод, то между частями предложения ставится тире.</a:t>
            </a:r>
          </a:p>
          <a:p>
            <a:pPr lvl="0" algn="just"/>
            <a:r>
              <a:rPr lang="ru-RU" sz="1600" dirty="0">
                <a:solidFill>
                  <a:prstClr val="black"/>
                </a:solidFill>
              </a:rPr>
              <a:t>Если в первой части бессоюзного сложного предложения указывается на время совершения действия, то между частями предложения ставится тире.</a:t>
            </a:r>
          </a:p>
          <a:p>
            <a:pPr lvl="0" algn="just"/>
            <a:r>
              <a:rPr lang="ru-RU" sz="1600" dirty="0">
                <a:solidFill>
                  <a:prstClr val="black"/>
                </a:solidFill>
              </a:rPr>
              <a:t>Если в первой части бессоюзного сложного предложения указывается на условие, при котором совершается действие, то между частями предложения ставится тире. </a:t>
            </a:r>
          </a:p>
          <a:p>
            <a:pPr lvl="0" algn="just"/>
            <a:r>
              <a:rPr lang="ru-RU" sz="1600" dirty="0">
                <a:solidFill>
                  <a:prstClr val="black"/>
                </a:solidFill>
              </a:rPr>
              <a:t>Если первая и вторая части сложного бессоюзного предложения противопоставлены по смыслу, то между частями предложения ставится тире.</a:t>
            </a:r>
          </a:p>
        </p:txBody>
      </p:sp>
    </p:spTree>
    <p:extLst>
      <p:ext uri="{BB962C8B-B14F-4D97-AF65-F5344CB8AC3E}">
        <p14:creationId xmlns:p14="http://schemas.microsoft.com/office/powerpoint/2010/main" xmlns="" val="726106310"/>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32538" y="-35191"/>
            <a:ext cx="8678924" cy="871904"/>
          </a:xfrm>
        </p:spPr>
        <p:txBody>
          <a:bodyPr/>
          <a:lstStyle/>
          <a:p>
            <a:pPr algn="ctr" eaLnBrk="1" hangingPunct="1"/>
            <a:r>
              <a:rPr lang="ru-RU" sz="3200" dirty="0"/>
              <a:t>Список пунктуационных правил</a:t>
            </a:r>
          </a:p>
        </p:txBody>
      </p:sp>
      <p:sp>
        <p:nvSpPr>
          <p:cNvPr id="2" name="Прямоугольник 1">
            <a:extLst>
              <a:ext uri="{FF2B5EF4-FFF2-40B4-BE49-F238E27FC236}">
                <a16:creationId xmlns:a16="http://schemas.microsoft.com/office/drawing/2014/main" xmlns="" id="{6150B426-2FD6-C6C5-6603-5609CF7CC3EF}"/>
              </a:ext>
            </a:extLst>
          </p:cNvPr>
          <p:cNvSpPr/>
          <p:nvPr/>
        </p:nvSpPr>
        <p:spPr>
          <a:xfrm>
            <a:off x="467544" y="1059582"/>
            <a:ext cx="8335696" cy="2831544"/>
          </a:xfrm>
          <a:prstGeom prst="rect">
            <a:avLst/>
          </a:prstGeom>
        </p:spPr>
        <p:txBody>
          <a:bodyPr wrap="square">
            <a:spAutoFit/>
          </a:bodyPr>
          <a:lstStyle/>
          <a:p>
            <a:pPr algn="ctr" defTabSz="457200" fontAlgn="auto">
              <a:spcBef>
                <a:spcPts val="0"/>
              </a:spcBef>
              <a:spcAft>
                <a:spcPts val="0"/>
              </a:spcAft>
              <a:defRPr/>
            </a:pPr>
            <a:r>
              <a:rPr lang="ru-RU" b="1" dirty="0"/>
              <a:t>ДВОЕТОЧИЕ</a:t>
            </a:r>
          </a:p>
          <a:p>
            <a:pPr lvl="0" algn="just"/>
            <a:r>
              <a:rPr lang="ru-RU" sz="1600" dirty="0">
                <a:solidFill>
                  <a:prstClr val="black"/>
                </a:solidFill>
              </a:rPr>
              <a:t>Если обобщающее слово стоит перед однородными членами, то после обобщающего слова ставится двоеточие. </a:t>
            </a:r>
          </a:p>
          <a:p>
            <a:pPr lvl="0" algn="just"/>
            <a:r>
              <a:rPr lang="ru-RU" sz="1600" dirty="0">
                <a:solidFill>
                  <a:prstClr val="black"/>
                </a:solidFill>
              </a:rPr>
              <a:t>После слов автора перед прямой речью ставится двоеточие.</a:t>
            </a:r>
          </a:p>
          <a:p>
            <a:pPr lvl="0" algn="just"/>
            <a:r>
              <a:rPr lang="ru-RU" sz="1600" dirty="0">
                <a:solidFill>
                  <a:prstClr val="black"/>
                </a:solidFill>
              </a:rPr>
              <a:t>Если вторая часть бессоюзного сложного предложения поясняет первую, то между частями предложения ставится двоеточие. </a:t>
            </a:r>
          </a:p>
          <a:p>
            <a:pPr lvl="0" algn="just"/>
            <a:r>
              <a:rPr lang="ru-RU" sz="1600" dirty="0">
                <a:solidFill>
                  <a:prstClr val="black"/>
                </a:solidFill>
              </a:rPr>
              <a:t>Если вторая часть бессоюзного сложного предложения дополняет первую, то между частями предложения ставится двоеточие. </a:t>
            </a:r>
          </a:p>
          <a:p>
            <a:pPr lvl="0" algn="just"/>
            <a:r>
              <a:rPr lang="ru-RU" sz="1600" dirty="0">
                <a:solidFill>
                  <a:prstClr val="black"/>
                </a:solidFill>
              </a:rPr>
              <a:t>Если вторая часть бессоюзного сложного предложения обозначает причину,                      то между частями предложения ставится двоеточие.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xmlns="" val="572462944"/>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57572" y="332656"/>
            <a:ext cx="8428856" cy="1196751"/>
          </a:xfrm>
        </p:spPr>
        <p:txBody>
          <a:bodyPr/>
          <a:lstStyle/>
          <a:p>
            <a:pPr algn="ctr" eaLnBrk="1" hangingPunct="1"/>
            <a:r>
              <a:rPr lang="ru-RU" sz="3200" dirty="0"/>
              <a:t>В демоверсию ОГЭ по русскому языку включены 4 новых задания </a:t>
            </a:r>
            <a:br>
              <a:rPr lang="ru-RU" sz="3200" dirty="0"/>
            </a:br>
            <a:r>
              <a:rPr lang="ru-RU" sz="3200" dirty="0"/>
              <a:t>с кратким ответом</a:t>
            </a:r>
          </a:p>
        </p:txBody>
      </p:sp>
      <p:sp>
        <p:nvSpPr>
          <p:cNvPr id="5" name="Стрелка: изогнутая 4">
            <a:extLst>
              <a:ext uri="{FF2B5EF4-FFF2-40B4-BE49-F238E27FC236}">
                <a16:creationId xmlns:a16="http://schemas.microsoft.com/office/drawing/2014/main" xmlns="" id="{81EEBC83-E1C9-8B3E-6F2E-E87A33523042}"/>
              </a:ext>
            </a:extLst>
          </p:cNvPr>
          <p:cNvSpPr/>
          <p:nvPr/>
        </p:nvSpPr>
        <p:spPr>
          <a:xfrm>
            <a:off x="852236" y="5085184"/>
            <a:ext cx="504056" cy="50405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3366"/>
              </a:solidFill>
              <a:effectLst/>
              <a:uLnTx/>
              <a:uFillTx/>
              <a:latin typeface="Arial"/>
              <a:ea typeface="+mn-ea"/>
              <a:cs typeface="Arial"/>
            </a:endParaRPr>
          </a:p>
        </p:txBody>
      </p:sp>
      <p:pic>
        <p:nvPicPr>
          <p:cNvPr id="3" name="Рисунок 2">
            <a:extLst>
              <a:ext uri="{FF2B5EF4-FFF2-40B4-BE49-F238E27FC236}">
                <a16:creationId xmlns:a16="http://schemas.microsoft.com/office/drawing/2014/main" xmlns="" id="{15E6EFA3-7E00-3EBE-BEFF-B487A6EB2A6E}"/>
              </a:ext>
            </a:extLst>
          </p:cNvPr>
          <p:cNvPicPr>
            <a:picLocks noChangeAspect="1"/>
          </p:cNvPicPr>
          <p:nvPr/>
        </p:nvPicPr>
        <p:blipFill rotWithShape="1">
          <a:blip r:embed="rId2"/>
          <a:srcRect l="13775" t="44306" r="51251" b="8148"/>
          <a:stretch/>
        </p:blipFill>
        <p:spPr>
          <a:xfrm>
            <a:off x="1403648" y="1412776"/>
            <a:ext cx="6873995" cy="5256584"/>
          </a:xfrm>
          <a:prstGeom prst="rect">
            <a:avLst/>
          </a:prstGeom>
        </p:spPr>
      </p:pic>
    </p:spTree>
    <p:extLst>
      <p:ext uri="{BB962C8B-B14F-4D97-AF65-F5344CB8AC3E}">
        <p14:creationId xmlns:p14="http://schemas.microsoft.com/office/powerpoint/2010/main" xmlns="" val="3556869078"/>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32538" y="187678"/>
            <a:ext cx="8678924" cy="871904"/>
          </a:xfrm>
        </p:spPr>
        <p:txBody>
          <a:bodyPr/>
          <a:lstStyle/>
          <a:p>
            <a:pPr algn="ctr" eaLnBrk="1" hangingPunct="1"/>
            <a:r>
              <a:rPr lang="ru-RU" sz="3200" dirty="0"/>
              <a:t>Задание 6 нацелено на проверку умения проводить орфографический анализ</a:t>
            </a:r>
          </a:p>
        </p:txBody>
      </p:sp>
      <p:sp>
        <p:nvSpPr>
          <p:cNvPr id="2" name="Прямоугольник 1">
            <a:extLst>
              <a:ext uri="{FF2B5EF4-FFF2-40B4-BE49-F238E27FC236}">
                <a16:creationId xmlns:a16="http://schemas.microsoft.com/office/drawing/2014/main" xmlns="" id="{6150B426-2FD6-C6C5-6603-5609CF7CC3EF}"/>
              </a:ext>
            </a:extLst>
          </p:cNvPr>
          <p:cNvSpPr/>
          <p:nvPr/>
        </p:nvSpPr>
        <p:spPr>
          <a:xfrm>
            <a:off x="404152" y="1412776"/>
            <a:ext cx="8335696"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b="1" dirty="0">
                <a:solidFill>
                  <a:prstClr val="black"/>
                </a:solidFill>
                <a:latin typeface="Arial" panose="020B0604020202020204"/>
                <a:cs typeface="Arial"/>
              </a:rPr>
              <a:t>Экзаменуемые должны:</a:t>
            </a:r>
            <a:endParaRPr kumimoji="0" lang="ru-RU" sz="1800" b="1" i="0" u="none" strike="noStrike" kern="1200" cap="none" spc="0" normalizeH="0" baseline="0" noProof="0" dirty="0">
              <a:ln>
                <a:noFill/>
              </a:ln>
              <a:solidFill>
                <a:prstClr val="black"/>
              </a:solidFill>
              <a:effectLst/>
              <a:uLnTx/>
              <a:uFillTx/>
              <a:latin typeface="Arial" panose="020B0604020202020204"/>
              <a:ea typeface="+mn-ea"/>
              <a:cs typeface="Arial"/>
            </a:endParaRPr>
          </a:p>
        </p:txBody>
      </p:sp>
      <p:grpSp>
        <p:nvGrpSpPr>
          <p:cNvPr id="3" name="Группа 2">
            <a:extLst>
              <a:ext uri="{FF2B5EF4-FFF2-40B4-BE49-F238E27FC236}">
                <a16:creationId xmlns:a16="http://schemas.microsoft.com/office/drawing/2014/main" xmlns="" id="{209D11BD-27D4-22BB-7D6A-50A76CB5DEC4}"/>
              </a:ext>
            </a:extLst>
          </p:cNvPr>
          <p:cNvGrpSpPr/>
          <p:nvPr/>
        </p:nvGrpSpPr>
        <p:grpSpPr>
          <a:xfrm>
            <a:off x="277206" y="2086305"/>
            <a:ext cx="8022342" cy="3110711"/>
            <a:chOff x="1088572" y="1193500"/>
            <a:chExt cx="6592971" cy="2556464"/>
          </a:xfrm>
        </p:grpSpPr>
        <p:sp>
          <p:nvSpPr>
            <p:cNvPr id="4" name="Google Shape;3331;p34">
              <a:extLst>
                <a:ext uri="{FF2B5EF4-FFF2-40B4-BE49-F238E27FC236}">
                  <a16:creationId xmlns:a16="http://schemas.microsoft.com/office/drawing/2014/main" xmlns="" id="{D2F12D67-23D9-75E4-512D-CCC978B09A39}"/>
                </a:ext>
              </a:extLst>
            </p:cNvPr>
            <p:cNvSpPr/>
            <p:nvPr/>
          </p:nvSpPr>
          <p:spPr>
            <a:xfrm>
              <a:off x="1088572" y="1193500"/>
              <a:ext cx="911208" cy="639139"/>
            </a:xfrm>
            <a:custGeom>
              <a:avLst/>
              <a:gdLst/>
              <a:ahLst/>
              <a:cxnLst/>
              <a:rect l="l" t="t" r="r" b="b"/>
              <a:pathLst>
                <a:path w="29168" h="20459" extrusionOk="0">
                  <a:moveTo>
                    <a:pt x="23910" y="1"/>
                  </a:moveTo>
                  <a:cubicBezTo>
                    <a:pt x="26095" y="3389"/>
                    <a:pt x="27869" y="6841"/>
                    <a:pt x="29167" y="10325"/>
                  </a:cubicBezTo>
                  <a:cubicBezTo>
                    <a:pt x="28027" y="13682"/>
                    <a:pt x="26380" y="17039"/>
                    <a:pt x="24100" y="20459"/>
                  </a:cubicBezTo>
                  <a:lnTo>
                    <a:pt x="0" y="20459"/>
                  </a:lnTo>
                  <a:lnTo>
                    <a:pt x="0"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332;p34">
              <a:extLst>
                <a:ext uri="{FF2B5EF4-FFF2-40B4-BE49-F238E27FC236}">
                  <a16:creationId xmlns:a16="http://schemas.microsoft.com/office/drawing/2014/main" xmlns="" id="{BCFB314B-BDEC-28F2-E030-973B9A7B7312}"/>
                </a:ext>
              </a:extLst>
            </p:cNvPr>
            <p:cNvSpPr/>
            <p:nvPr/>
          </p:nvSpPr>
          <p:spPr>
            <a:xfrm>
              <a:off x="1863187" y="1193500"/>
              <a:ext cx="5818356" cy="639139"/>
            </a:xfrm>
            <a:custGeom>
              <a:avLst/>
              <a:gdLst/>
              <a:ahLst/>
              <a:cxnLst/>
              <a:rect l="l" t="t" r="r" b="b"/>
              <a:pathLst>
                <a:path w="186247" h="20459" extrusionOk="0">
                  <a:moveTo>
                    <a:pt x="186247" y="1"/>
                  </a:moveTo>
                  <a:lnTo>
                    <a:pt x="186247" y="20459"/>
                  </a:lnTo>
                  <a:lnTo>
                    <a:pt x="191" y="20459"/>
                  </a:lnTo>
                  <a:cubicBezTo>
                    <a:pt x="2471" y="17039"/>
                    <a:pt x="4150" y="13682"/>
                    <a:pt x="5258" y="10325"/>
                  </a:cubicBezTo>
                  <a:cubicBezTo>
                    <a:pt x="3991" y="6841"/>
                    <a:pt x="2218" y="3389"/>
                    <a:pt x="1" y="1"/>
                  </a:cubicBezTo>
                  <a:lnTo>
                    <a:pt x="1862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333;p34">
              <a:extLst>
                <a:ext uri="{FF2B5EF4-FFF2-40B4-BE49-F238E27FC236}">
                  <a16:creationId xmlns:a16="http://schemas.microsoft.com/office/drawing/2014/main" xmlns="" id="{B1CB5A85-5E6B-6EAB-61A4-72F10F2FFD6E}"/>
                </a:ext>
              </a:extLst>
            </p:cNvPr>
            <p:cNvSpPr/>
            <p:nvPr/>
          </p:nvSpPr>
          <p:spPr>
            <a:xfrm>
              <a:off x="1863187" y="1832598"/>
              <a:ext cx="5818356" cy="639139"/>
            </a:xfrm>
            <a:custGeom>
              <a:avLst/>
              <a:gdLst/>
              <a:ahLst/>
              <a:cxnLst/>
              <a:rect l="l" t="t" r="r" b="b"/>
              <a:pathLst>
                <a:path w="186247" h="20459" extrusionOk="0">
                  <a:moveTo>
                    <a:pt x="186247" y="1"/>
                  </a:moveTo>
                  <a:lnTo>
                    <a:pt x="186247" y="20459"/>
                  </a:lnTo>
                  <a:lnTo>
                    <a:pt x="191" y="20459"/>
                  </a:lnTo>
                  <a:cubicBezTo>
                    <a:pt x="2471" y="17039"/>
                    <a:pt x="4150" y="13682"/>
                    <a:pt x="5258" y="10325"/>
                  </a:cubicBezTo>
                  <a:cubicBezTo>
                    <a:pt x="3991" y="6841"/>
                    <a:pt x="2218" y="3389"/>
                    <a:pt x="1" y="1"/>
                  </a:cubicBezTo>
                  <a:lnTo>
                    <a:pt x="1862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334;p34">
              <a:extLst>
                <a:ext uri="{FF2B5EF4-FFF2-40B4-BE49-F238E27FC236}">
                  <a16:creationId xmlns:a16="http://schemas.microsoft.com/office/drawing/2014/main" xmlns="" id="{18BE1A15-52A7-6459-4408-036BB9EA6AFE}"/>
                </a:ext>
              </a:extLst>
            </p:cNvPr>
            <p:cNvSpPr/>
            <p:nvPr/>
          </p:nvSpPr>
          <p:spPr>
            <a:xfrm>
              <a:off x="1863187" y="2471696"/>
              <a:ext cx="5818356" cy="639170"/>
            </a:xfrm>
            <a:custGeom>
              <a:avLst/>
              <a:gdLst/>
              <a:ahLst/>
              <a:cxnLst/>
              <a:rect l="l" t="t" r="r" b="b"/>
              <a:pathLst>
                <a:path w="186247" h="20460" extrusionOk="0">
                  <a:moveTo>
                    <a:pt x="186247" y="1"/>
                  </a:moveTo>
                  <a:lnTo>
                    <a:pt x="186247" y="20459"/>
                  </a:lnTo>
                  <a:lnTo>
                    <a:pt x="191" y="20459"/>
                  </a:lnTo>
                  <a:cubicBezTo>
                    <a:pt x="2471" y="17039"/>
                    <a:pt x="4150" y="13682"/>
                    <a:pt x="5258" y="10325"/>
                  </a:cubicBezTo>
                  <a:cubicBezTo>
                    <a:pt x="3991" y="6841"/>
                    <a:pt x="2218" y="3390"/>
                    <a:pt x="1" y="1"/>
                  </a:cubicBezTo>
                  <a:lnTo>
                    <a:pt x="18624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335;p34">
              <a:extLst>
                <a:ext uri="{FF2B5EF4-FFF2-40B4-BE49-F238E27FC236}">
                  <a16:creationId xmlns:a16="http://schemas.microsoft.com/office/drawing/2014/main" xmlns="" id="{5A9FD277-6CD3-5B4D-3DCF-84BC703FCF12}"/>
                </a:ext>
              </a:extLst>
            </p:cNvPr>
            <p:cNvSpPr/>
            <p:nvPr/>
          </p:nvSpPr>
          <p:spPr>
            <a:xfrm>
              <a:off x="1863187" y="3110825"/>
              <a:ext cx="5818356" cy="639139"/>
            </a:xfrm>
            <a:custGeom>
              <a:avLst/>
              <a:gdLst/>
              <a:ahLst/>
              <a:cxnLst/>
              <a:rect l="l" t="t" r="r" b="b"/>
              <a:pathLst>
                <a:path w="186247" h="20459" extrusionOk="0">
                  <a:moveTo>
                    <a:pt x="186247" y="0"/>
                  </a:moveTo>
                  <a:lnTo>
                    <a:pt x="186247" y="20458"/>
                  </a:lnTo>
                  <a:lnTo>
                    <a:pt x="191" y="20458"/>
                  </a:lnTo>
                  <a:cubicBezTo>
                    <a:pt x="2471" y="17038"/>
                    <a:pt x="4150" y="13681"/>
                    <a:pt x="5258" y="10324"/>
                  </a:cubicBezTo>
                  <a:cubicBezTo>
                    <a:pt x="3991" y="6841"/>
                    <a:pt x="2218" y="3389"/>
                    <a:pt x="1" y="0"/>
                  </a:cubicBezTo>
                  <a:lnTo>
                    <a:pt x="1862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337;p34">
              <a:extLst>
                <a:ext uri="{FF2B5EF4-FFF2-40B4-BE49-F238E27FC236}">
                  <a16:creationId xmlns:a16="http://schemas.microsoft.com/office/drawing/2014/main" xmlns="" id="{E295DF98-86FA-96C2-E961-AB40E7D13955}"/>
                </a:ext>
              </a:extLst>
            </p:cNvPr>
            <p:cNvSpPr/>
            <p:nvPr/>
          </p:nvSpPr>
          <p:spPr>
            <a:xfrm>
              <a:off x="1088572" y="2471696"/>
              <a:ext cx="911208" cy="639170"/>
            </a:xfrm>
            <a:custGeom>
              <a:avLst/>
              <a:gdLst/>
              <a:ahLst/>
              <a:cxnLst/>
              <a:rect l="l" t="t" r="r" b="b"/>
              <a:pathLst>
                <a:path w="29168" h="20460" extrusionOk="0">
                  <a:moveTo>
                    <a:pt x="23910" y="1"/>
                  </a:moveTo>
                  <a:cubicBezTo>
                    <a:pt x="26095" y="3390"/>
                    <a:pt x="27869" y="6841"/>
                    <a:pt x="29167" y="10325"/>
                  </a:cubicBezTo>
                  <a:cubicBezTo>
                    <a:pt x="28027" y="13682"/>
                    <a:pt x="26380" y="17039"/>
                    <a:pt x="24100" y="20459"/>
                  </a:cubicBezTo>
                  <a:lnTo>
                    <a:pt x="0" y="20459"/>
                  </a:lnTo>
                  <a:lnTo>
                    <a:pt x="0" y="1"/>
                  </a:lnTo>
                  <a:lnTo>
                    <a:pt x="23910" y="1"/>
                  </a:ln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339;p34">
              <a:extLst>
                <a:ext uri="{FF2B5EF4-FFF2-40B4-BE49-F238E27FC236}">
                  <a16:creationId xmlns:a16="http://schemas.microsoft.com/office/drawing/2014/main" xmlns="" id="{BEC5A433-29E1-DF02-F505-5E5494EC41C9}"/>
                </a:ext>
              </a:extLst>
            </p:cNvPr>
            <p:cNvSpPr/>
            <p:nvPr/>
          </p:nvSpPr>
          <p:spPr>
            <a:xfrm>
              <a:off x="1088572" y="1193500"/>
              <a:ext cx="882499" cy="639139"/>
            </a:xfrm>
            <a:custGeom>
              <a:avLst/>
              <a:gdLst/>
              <a:ahLst/>
              <a:cxnLst/>
              <a:rect l="l" t="t" r="r" b="b"/>
              <a:pathLst>
                <a:path w="28249" h="20459" extrusionOk="0">
                  <a:moveTo>
                    <a:pt x="23023" y="1"/>
                  </a:moveTo>
                  <a:cubicBezTo>
                    <a:pt x="25209" y="3389"/>
                    <a:pt x="26982" y="6841"/>
                    <a:pt x="28249" y="10325"/>
                  </a:cubicBezTo>
                  <a:cubicBezTo>
                    <a:pt x="27140" y="13682"/>
                    <a:pt x="25494" y="17039"/>
                    <a:pt x="23213" y="20459"/>
                  </a:cubicBezTo>
                  <a:lnTo>
                    <a:pt x="0" y="20459"/>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RU" sz="2400" dirty="0"/>
                <a:t>1</a:t>
              </a:r>
              <a:endParaRPr sz="2400" dirty="0"/>
            </a:p>
          </p:txBody>
        </p:sp>
        <p:sp>
          <p:nvSpPr>
            <p:cNvPr id="11" name="Google Shape;3340;p34">
              <a:extLst>
                <a:ext uri="{FF2B5EF4-FFF2-40B4-BE49-F238E27FC236}">
                  <a16:creationId xmlns:a16="http://schemas.microsoft.com/office/drawing/2014/main" xmlns="" id="{123E8858-7608-30EE-C083-1CE417508C4F}"/>
                </a:ext>
              </a:extLst>
            </p:cNvPr>
            <p:cNvSpPr/>
            <p:nvPr/>
          </p:nvSpPr>
          <p:spPr>
            <a:xfrm>
              <a:off x="1088572" y="2471696"/>
              <a:ext cx="882499" cy="639170"/>
            </a:xfrm>
            <a:custGeom>
              <a:avLst/>
              <a:gdLst/>
              <a:ahLst/>
              <a:cxnLst/>
              <a:rect l="l" t="t" r="r" b="b"/>
              <a:pathLst>
                <a:path w="28249" h="20460" extrusionOk="0">
                  <a:moveTo>
                    <a:pt x="23023" y="1"/>
                  </a:moveTo>
                  <a:cubicBezTo>
                    <a:pt x="25209" y="3390"/>
                    <a:pt x="26982" y="6841"/>
                    <a:pt x="28249" y="10325"/>
                  </a:cubicBezTo>
                  <a:cubicBezTo>
                    <a:pt x="27140" y="13682"/>
                    <a:pt x="25494" y="17039"/>
                    <a:pt x="23213" y="20459"/>
                  </a:cubicBezTo>
                  <a:lnTo>
                    <a:pt x="0" y="20459"/>
                  </a:lnTo>
                  <a:lnTo>
                    <a:pt x="0" y="1"/>
                  </a:lnTo>
                  <a:lnTo>
                    <a:pt x="23023" y="1"/>
                  </a:lnTo>
                  <a:close/>
                </a:path>
              </a:pathLst>
            </a:cu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RU" sz="2400" dirty="0"/>
                <a:t>3</a:t>
              </a:r>
              <a:endParaRPr sz="2400" dirty="0"/>
            </a:p>
          </p:txBody>
        </p:sp>
        <p:sp>
          <p:nvSpPr>
            <p:cNvPr id="12" name="Google Shape;3342;p34">
              <a:extLst>
                <a:ext uri="{FF2B5EF4-FFF2-40B4-BE49-F238E27FC236}">
                  <a16:creationId xmlns:a16="http://schemas.microsoft.com/office/drawing/2014/main" xmlns="" id="{53A33BB9-5D7F-9B02-AA1A-E863420D3C9D}"/>
                </a:ext>
              </a:extLst>
            </p:cNvPr>
            <p:cNvSpPr/>
            <p:nvPr/>
          </p:nvSpPr>
          <p:spPr>
            <a:xfrm>
              <a:off x="1088572" y="1832598"/>
              <a:ext cx="911208" cy="639139"/>
            </a:xfrm>
            <a:custGeom>
              <a:avLst/>
              <a:gdLst/>
              <a:ahLst/>
              <a:cxnLst/>
              <a:rect l="l" t="t" r="r" b="b"/>
              <a:pathLst>
                <a:path w="29168" h="20459" extrusionOk="0">
                  <a:moveTo>
                    <a:pt x="23910" y="1"/>
                  </a:moveTo>
                  <a:cubicBezTo>
                    <a:pt x="26095" y="3389"/>
                    <a:pt x="27869" y="6841"/>
                    <a:pt x="29167" y="10325"/>
                  </a:cubicBezTo>
                  <a:cubicBezTo>
                    <a:pt x="28027" y="13682"/>
                    <a:pt x="26380" y="17039"/>
                    <a:pt x="24100" y="20459"/>
                  </a:cubicBezTo>
                  <a:lnTo>
                    <a:pt x="0" y="20459"/>
                  </a:lnTo>
                  <a:lnTo>
                    <a:pt x="0" y="1"/>
                  </a:lnTo>
                  <a:lnTo>
                    <a:pt x="23910" y="1"/>
                  </a:ln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343;p34">
              <a:extLst>
                <a:ext uri="{FF2B5EF4-FFF2-40B4-BE49-F238E27FC236}">
                  <a16:creationId xmlns:a16="http://schemas.microsoft.com/office/drawing/2014/main" xmlns="" id="{549614E1-60CE-A26F-A4EA-3DFB919FC902}"/>
                </a:ext>
              </a:extLst>
            </p:cNvPr>
            <p:cNvSpPr/>
            <p:nvPr/>
          </p:nvSpPr>
          <p:spPr>
            <a:xfrm>
              <a:off x="1088572" y="3110825"/>
              <a:ext cx="911208" cy="639139"/>
            </a:xfrm>
            <a:custGeom>
              <a:avLst/>
              <a:gdLst/>
              <a:ahLst/>
              <a:cxnLst/>
              <a:rect l="l" t="t" r="r" b="b"/>
              <a:pathLst>
                <a:path w="29168" h="20459" extrusionOk="0">
                  <a:moveTo>
                    <a:pt x="23910" y="0"/>
                  </a:moveTo>
                  <a:cubicBezTo>
                    <a:pt x="26095" y="3389"/>
                    <a:pt x="27869" y="6841"/>
                    <a:pt x="29167" y="10324"/>
                  </a:cubicBezTo>
                  <a:cubicBezTo>
                    <a:pt x="28027" y="13681"/>
                    <a:pt x="26380" y="17038"/>
                    <a:pt x="24100" y="20458"/>
                  </a:cubicBezTo>
                  <a:lnTo>
                    <a:pt x="0" y="20458"/>
                  </a:lnTo>
                  <a:lnTo>
                    <a:pt x="0" y="0"/>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344;p34">
              <a:extLst>
                <a:ext uri="{FF2B5EF4-FFF2-40B4-BE49-F238E27FC236}">
                  <a16:creationId xmlns:a16="http://schemas.microsoft.com/office/drawing/2014/main" xmlns="" id="{7441F88B-A3C1-C541-78AD-21233AA21B3D}"/>
                </a:ext>
              </a:extLst>
            </p:cNvPr>
            <p:cNvSpPr/>
            <p:nvPr/>
          </p:nvSpPr>
          <p:spPr>
            <a:xfrm>
              <a:off x="1088572" y="1832598"/>
              <a:ext cx="882499" cy="639139"/>
            </a:xfrm>
            <a:custGeom>
              <a:avLst/>
              <a:gdLst/>
              <a:ahLst/>
              <a:cxnLst/>
              <a:rect l="l" t="t" r="r" b="b"/>
              <a:pathLst>
                <a:path w="28249" h="20459" extrusionOk="0">
                  <a:moveTo>
                    <a:pt x="23023" y="1"/>
                  </a:moveTo>
                  <a:cubicBezTo>
                    <a:pt x="25209" y="3389"/>
                    <a:pt x="26982" y="6841"/>
                    <a:pt x="28249" y="10325"/>
                  </a:cubicBezTo>
                  <a:cubicBezTo>
                    <a:pt x="27140" y="13682"/>
                    <a:pt x="25494" y="17039"/>
                    <a:pt x="23213" y="20459"/>
                  </a:cubicBezTo>
                  <a:lnTo>
                    <a:pt x="0" y="20459"/>
                  </a:lnTo>
                  <a:lnTo>
                    <a:pt x="0" y="1"/>
                  </a:lnTo>
                  <a:lnTo>
                    <a:pt x="23023" y="1"/>
                  </a:ln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RU" sz="2400" dirty="0"/>
                <a:t>2</a:t>
              </a:r>
              <a:endParaRPr sz="2400" dirty="0"/>
            </a:p>
          </p:txBody>
        </p:sp>
        <p:sp>
          <p:nvSpPr>
            <p:cNvPr id="15" name="Google Shape;3346;p34">
              <a:extLst>
                <a:ext uri="{FF2B5EF4-FFF2-40B4-BE49-F238E27FC236}">
                  <a16:creationId xmlns:a16="http://schemas.microsoft.com/office/drawing/2014/main" xmlns="" id="{EDA1AFE0-EFD7-E621-AF44-2B0185B3B61E}"/>
                </a:ext>
              </a:extLst>
            </p:cNvPr>
            <p:cNvSpPr/>
            <p:nvPr/>
          </p:nvSpPr>
          <p:spPr>
            <a:xfrm>
              <a:off x="1088572" y="3110825"/>
              <a:ext cx="882499" cy="639139"/>
            </a:xfrm>
            <a:custGeom>
              <a:avLst/>
              <a:gdLst/>
              <a:ahLst/>
              <a:cxnLst/>
              <a:rect l="l" t="t" r="r" b="b"/>
              <a:pathLst>
                <a:path w="28249" h="20459" extrusionOk="0">
                  <a:moveTo>
                    <a:pt x="23023" y="0"/>
                  </a:moveTo>
                  <a:cubicBezTo>
                    <a:pt x="25209" y="3389"/>
                    <a:pt x="26982" y="6841"/>
                    <a:pt x="28249" y="10324"/>
                  </a:cubicBezTo>
                  <a:cubicBezTo>
                    <a:pt x="27140" y="13681"/>
                    <a:pt x="25494" y="17038"/>
                    <a:pt x="23213" y="20458"/>
                  </a:cubicBezTo>
                  <a:lnTo>
                    <a:pt x="0" y="20458"/>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RU" sz="2400" dirty="0"/>
                <a:t>4</a:t>
              </a:r>
              <a:endParaRPr sz="2400" dirty="0"/>
            </a:p>
          </p:txBody>
        </p:sp>
        <p:sp>
          <p:nvSpPr>
            <p:cNvPr id="16" name="Google Shape;3362;p34">
              <a:extLst>
                <a:ext uri="{FF2B5EF4-FFF2-40B4-BE49-F238E27FC236}">
                  <a16:creationId xmlns:a16="http://schemas.microsoft.com/office/drawing/2014/main" xmlns="" id="{017F09B4-0A2F-03F2-434A-CBFC4F214AEF}"/>
                </a:ext>
              </a:extLst>
            </p:cNvPr>
            <p:cNvSpPr txBox="1"/>
            <p:nvPr/>
          </p:nvSpPr>
          <p:spPr>
            <a:xfrm>
              <a:off x="2136028" y="1974580"/>
              <a:ext cx="4773209" cy="355200"/>
            </a:xfrm>
            <a:prstGeom prst="rect">
              <a:avLst/>
            </a:prstGeom>
            <a:noFill/>
            <a:ln>
              <a:noFill/>
            </a:ln>
          </p:spPr>
          <p:txBody>
            <a:bodyPr spcFirstLastPara="1" wrap="square" lIns="91425" tIns="91425" rIns="91425" bIns="91425" anchor="ctr" anchorCtr="0">
              <a:noAutofit/>
            </a:bodyPr>
            <a:lstStyle>
              <a:defPPr>
                <a:defRPr lang="en-US"/>
              </a:defPPr>
              <a:lvl1pPr lvl="0">
                <a:defRPr>
                  <a:solidFill>
                    <a:srgbClr val="FFFFFF"/>
                  </a:solidFill>
                  <a:ea typeface="Roboto"/>
                  <a:cs typeface="Roboto"/>
                </a:defRPr>
              </a:lvl1pPr>
            </a:lstStyle>
            <a:p>
              <a:r>
                <a:rPr lang="ru-RU" dirty="0">
                  <a:solidFill>
                    <a:schemeClr val="tx1"/>
                  </a:solidFill>
                  <a:sym typeface="Roboto"/>
                </a:rPr>
                <a:t>разделять слова на морфемы</a:t>
              </a:r>
            </a:p>
          </p:txBody>
        </p:sp>
        <p:sp>
          <p:nvSpPr>
            <p:cNvPr id="17" name="Google Shape;3364;p34">
              <a:extLst>
                <a:ext uri="{FF2B5EF4-FFF2-40B4-BE49-F238E27FC236}">
                  <a16:creationId xmlns:a16="http://schemas.microsoft.com/office/drawing/2014/main" xmlns="" id="{DFFD8F15-E5F0-4A89-F947-C19076D68A56}"/>
                </a:ext>
              </a:extLst>
            </p:cNvPr>
            <p:cNvSpPr txBox="1"/>
            <p:nvPr/>
          </p:nvSpPr>
          <p:spPr>
            <a:xfrm>
              <a:off x="2136028" y="3252790"/>
              <a:ext cx="4773209" cy="355200"/>
            </a:xfrm>
            <a:prstGeom prst="rect">
              <a:avLst/>
            </a:prstGeom>
            <a:noFill/>
            <a:ln>
              <a:noFill/>
            </a:ln>
          </p:spPr>
          <p:txBody>
            <a:bodyPr spcFirstLastPara="1" wrap="square" lIns="91425" tIns="91425" rIns="91425" bIns="91425" anchor="ctr" anchorCtr="0">
              <a:noAutofit/>
            </a:bodyPr>
            <a:lstStyle>
              <a:defPPr>
                <a:defRPr lang="en-US"/>
              </a:defPPr>
              <a:lvl1pPr lvl="0">
                <a:defRPr>
                  <a:solidFill>
                    <a:srgbClr val="FFFFFF"/>
                  </a:solidFill>
                  <a:ea typeface="Roboto"/>
                  <a:cs typeface="Roboto"/>
                </a:defRPr>
              </a:lvl1pPr>
            </a:lstStyle>
            <a:p>
              <a:r>
                <a:rPr lang="ru-RU" dirty="0">
                  <a:solidFill>
                    <a:schemeClr val="tx1"/>
                  </a:solidFill>
                  <a:sym typeface="Roboto"/>
                </a:rPr>
                <a:t>различать части речи и проч.</a:t>
              </a:r>
            </a:p>
          </p:txBody>
        </p:sp>
        <p:sp>
          <p:nvSpPr>
            <p:cNvPr id="18" name="Google Shape;3366;p34">
              <a:extLst>
                <a:ext uri="{FF2B5EF4-FFF2-40B4-BE49-F238E27FC236}">
                  <a16:creationId xmlns:a16="http://schemas.microsoft.com/office/drawing/2014/main" xmlns="" id="{6590A338-2614-5D04-E97E-7B8316056B16}"/>
                </a:ext>
              </a:extLst>
            </p:cNvPr>
            <p:cNvSpPr txBox="1"/>
            <p:nvPr/>
          </p:nvSpPr>
          <p:spPr>
            <a:xfrm>
              <a:off x="2136028" y="2613685"/>
              <a:ext cx="4773209" cy="355200"/>
            </a:xfrm>
            <a:prstGeom prst="rect">
              <a:avLst/>
            </a:prstGeom>
            <a:noFill/>
            <a:ln>
              <a:noFill/>
            </a:ln>
          </p:spPr>
          <p:txBody>
            <a:bodyPr spcFirstLastPara="1" wrap="square" lIns="91425" tIns="91425" rIns="91425" bIns="91425" anchor="ctr" anchorCtr="0">
              <a:noAutofit/>
            </a:bodyPr>
            <a:lstStyle>
              <a:defPPr>
                <a:defRPr lang="en-US"/>
              </a:defPPr>
              <a:lvl1pPr lvl="0">
                <a:defRPr>
                  <a:solidFill>
                    <a:srgbClr val="FFFFFF"/>
                  </a:solidFill>
                  <a:ea typeface="Roboto"/>
                  <a:cs typeface="Roboto"/>
                </a:defRPr>
              </a:lvl1pPr>
            </a:lstStyle>
            <a:p>
              <a:r>
                <a:rPr lang="ru-RU" dirty="0">
                  <a:solidFill>
                    <a:schemeClr val="tx1"/>
                  </a:solidFill>
                  <a:sym typeface="Roboto"/>
                </a:rPr>
                <a:t>определять способы словообразования</a:t>
              </a:r>
            </a:p>
          </p:txBody>
        </p:sp>
        <p:sp>
          <p:nvSpPr>
            <p:cNvPr id="19" name="Google Shape;3370;p34">
              <a:extLst>
                <a:ext uri="{FF2B5EF4-FFF2-40B4-BE49-F238E27FC236}">
                  <a16:creationId xmlns:a16="http://schemas.microsoft.com/office/drawing/2014/main" xmlns="" id="{E32B6930-F7A2-3E87-44F1-71A24F8ECDA4}"/>
                </a:ext>
              </a:extLst>
            </p:cNvPr>
            <p:cNvSpPr txBox="1"/>
            <p:nvPr/>
          </p:nvSpPr>
          <p:spPr>
            <a:xfrm>
              <a:off x="2136028" y="1335475"/>
              <a:ext cx="4773209" cy="355200"/>
            </a:xfrm>
            <a:prstGeom prst="rect">
              <a:avLst/>
            </a:prstGeom>
            <a:noFill/>
            <a:ln>
              <a:noFill/>
            </a:ln>
          </p:spPr>
          <p:txBody>
            <a:bodyPr spcFirstLastPara="1" wrap="square" lIns="91425" tIns="91425" rIns="91425" bIns="91425" anchor="ctr" anchorCtr="0">
              <a:noAutofit/>
            </a:bodyPr>
            <a:lstStyle/>
            <a:p>
              <a:pPr lvl="0"/>
              <a:r>
                <a:rPr lang="ru-RU" dirty="0">
                  <a:ea typeface="Roboto"/>
                  <a:cs typeface="Roboto"/>
                  <a:sym typeface="Roboto"/>
                </a:rPr>
                <a:t>распознавать изученные орфограммы</a:t>
              </a:r>
            </a:p>
          </p:txBody>
        </p:sp>
      </p:grpSp>
    </p:spTree>
    <p:extLst>
      <p:ext uri="{BB962C8B-B14F-4D97-AF65-F5344CB8AC3E}">
        <p14:creationId xmlns:p14="http://schemas.microsoft.com/office/powerpoint/2010/main" xmlns="" val="252506404"/>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85564" y="116633"/>
            <a:ext cx="8428856" cy="792088"/>
          </a:xfrm>
        </p:spPr>
        <p:txBody>
          <a:bodyPr/>
          <a:lstStyle/>
          <a:p>
            <a:pPr algn="ctr" eaLnBrk="1" hangingPunct="1"/>
            <a:r>
              <a:rPr lang="ru-RU" sz="3200" dirty="0"/>
              <a:t>Зададим сами себе вопросы</a:t>
            </a:r>
          </a:p>
        </p:txBody>
      </p:sp>
      <p:sp>
        <p:nvSpPr>
          <p:cNvPr id="3075" name="Rectangle 3"/>
          <p:cNvSpPr>
            <a:spLocks noGrp="1" noChangeArrowheads="1"/>
          </p:cNvSpPr>
          <p:nvPr>
            <p:ph type="body" idx="1"/>
          </p:nvPr>
        </p:nvSpPr>
        <p:spPr>
          <a:xfrm>
            <a:off x="437481" y="1268760"/>
            <a:ext cx="8318884" cy="3888432"/>
          </a:xfrm>
        </p:spPr>
        <p:txBody>
          <a:bodyPr/>
          <a:lstStyle/>
          <a:p>
            <a:pPr eaLnBrk="1" hangingPunct="1">
              <a:lnSpc>
                <a:spcPct val="90000"/>
              </a:lnSpc>
            </a:pPr>
            <a:r>
              <a:rPr lang="ru-RU" sz="2400" dirty="0"/>
              <a:t>Есть ли в экзаменах по русскому языку задания олимпиадного уровня?</a:t>
            </a:r>
          </a:p>
          <a:p>
            <a:pPr eaLnBrk="1" hangingPunct="1">
              <a:lnSpc>
                <a:spcPct val="90000"/>
              </a:lnSpc>
            </a:pPr>
            <a:endParaRPr lang="ru-RU" sz="2400" dirty="0"/>
          </a:p>
          <a:p>
            <a:pPr eaLnBrk="1" hangingPunct="1">
              <a:lnSpc>
                <a:spcPct val="90000"/>
              </a:lnSpc>
            </a:pPr>
            <a:r>
              <a:rPr lang="ru-RU" sz="2400" dirty="0"/>
              <a:t>Есть ли в экзаменах темы, которые не изучаются                в школе?</a:t>
            </a:r>
          </a:p>
          <a:p>
            <a:pPr eaLnBrk="1" hangingPunct="1">
              <a:lnSpc>
                <a:spcPct val="90000"/>
              </a:lnSpc>
            </a:pPr>
            <a:endParaRPr lang="ru-RU" sz="2400" dirty="0"/>
          </a:p>
          <a:p>
            <a:pPr eaLnBrk="1" hangingPunct="1">
              <a:lnSpc>
                <a:spcPct val="90000"/>
              </a:lnSpc>
            </a:pPr>
            <a:r>
              <a:rPr lang="ru-RU" sz="2400" dirty="0"/>
              <a:t>Какие отметки мы ставим в ходе текущего контроля?</a:t>
            </a:r>
          </a:p>
          <a:p>
            <a:pPr eaLnBrk="1" hangingPunct="1">
              <a:lnSpc>
                <a:spcPct val="90000"/>
              </a:lnSpc>
            </a:pPr>
            <a:endParaRPr lang="ru-RU" sz="2400" dirty="0"/>
          </a:p>
          <a:p>
            <a:pPr eaLnBrk="1" hangingPunct="1">
              <a:lnSpc>
                <a:spcPct val="90000"/>
              </a:lnSpc>
            </a:pPr>
            <a:r>
              <a:rPr lang="ru-RU" sz="2400" dirty="0"/>
              <a:t>Есть ли учебный процесс за пределами подготовки           к экзаменам?</a:t>
            </a:r>
          </a:p>
          <a:p>
            <a:pPr marL="0" indent="0" eaLnBrk="1" hangingPunct="1">
              <a:lnSpc>
                <a:spcPct val="90000"/>
              </a:lnSpc>
              <a:buNone/>
            </a:pPr>
            <a:endParaRPr lang="ru-RU" sz="2400" dirty="0"/>
          </a:p>
        </p:txBody>
      </p:sp>
    </p:spTree>
    <p:extLst>
      <p:ext uri="{BB962C8B-B14F-4D97-AF65-F5344CB8AC3E}">
        <p14:creationId xmlns:p14="http://schemas.microsoft.com/office/powerpoint/2010/main" xmlns="" val="87357255"/>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32538" y="-35191"/>
            <a:ext cx="8678924" cy="871904"/>
          </a:xfrm>
        </p:spPr>
        <p:txBody>
          <a:bodyPr/>
          <a:lstStyle/>
          <a:p>
            <a:pPr algn="ctr" eaLnBrk="1" hangingPunct="1"/>
            <a:r>
              <a:rPr lang="ru-RU" sz="3200" dirty="0"/>
              <a:t>Ошибки в формулировке правила</a:t>
            </a:r>
          </a:p>
        </p:txBody>
      </p:sp>
      <p:sp>
        <p:nvSpPr>
          <p:cNvPr id="3" name="Rectangle 3">
            <a:extLst>
              <a:ext uri="{FF2B5EF4-FFF2-40B4-BE49-F238E27FC236}">
                <a16:creationId xmlns:a16="http://schemas.microsoft.com/office/drawing/2014/main" xmlns="" id="{F98E0E5F-4C97-0562-97B8-DA94C6058678}"/>
              </a:ext>
            </a:extLst>
          </p:cNvPr>
          <p:cNvSpPr txBox="1">
            <a:spLocks noChangeArrowheads="1"/>
          </p:cNvSpPr>
          <p:nvPr/>
        </p:nvSpPr>
        <p:spPr>
          <a:xfrm>
            <a:off x="713719" y="1614639"/>
            <a:ext cx="6524171" cy="34705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lnSpc>
                <a:spcPct val="110000"/>
              </a:lnSpc>
              <a:spcBef>
                <a:spcPts val="3200"/>
              </a:spcBef>
              <a:defRPr/>
            </a:pPr>
            <a:r>
              <a:rPr lang="ru-RU" sz="1800" b="1" dirty="0">
                <a:solidFill>
                  <a:schemeClr val="tx2"/>
                </a:solidFill>
              </a:rPr>
              <a:t>НИКТО</a:t>
            </a:r>
            <a:r>
              <a:rPr lang="ru-RU" sz="1800" dirty="0"/>
              <a:t> – в приставке отрицательного местоимения </a:t>
            </a:r>
            <a:r>
              <a:rPr lang="ru-RU" sz="1800" b="1" i="1" dirty="0">
                <a:solidFill>
                  <a:schemeClr val="tx2"/>
                </a:solidFill>
              </a:rPr>
              <a:t>под ударением </a:t>
            </a:r>
            <a:r>
              <a:rPr lang="ru-RU" sz="1800" dirty="0"/>
              <a:t>пишется буква И.</a:t>
            </a:r>
          </a:p>
          <a:p>
            <a:pPr lvl="1" algn="l">
              <a:lnSpc>
                <a:spcPct val="110000"/>
              </a:lnSpc>
              <a:spcBef>
                <a:spcPts val="3200"/>
              </a:spcBef>
              <a:defRPr/>
            </a:pPr>
            <a:r>
              <a:rPr lang="ru-RU" sz="1800" b="1" dirty="0">
                <a:solidFill>
                  <a:schemeClr val="tx2"/>
                </a:solidFill>
              </a:rPr>
              <a:t>ЗАВИСЯЩИЙ (от погоды) </a:t>
            </a:r>
            <a:r>
              <a:rPr lang="ru-RU" sz="1800" dirty="0"/>
              <a:t>– в причастиях, образованных от глаголов </a:t>
            </a:r>
            <a:r>
              <a:rPr lang="ru-RU" sz="1800" b="1" i="1" dirty="0">
                <a:solidFill>
                  <a:schemeClr val="tx2"/>
                </a:solidFill>
              </a:rPr>
              <a:t>I спряжения</a:t>
            </a:r>
            <a:r>
              <a:rPr lang="ru-RU" sz="1800" dirty="0"/>
              <a:t>, пишется суффикс -ЯЩ-.</a:t>
            </a:r>
          </a:p>
          <a:p>
            <a:pPr lvl="1" algn="l">
              <a:lnSpc>
                <a:spcPct val="110000"/>
              </a:lnSpc>
              <a:spcBef>
                <a:spcPts val="3200"/>
              </a:spcBef>
              <a:defRPr/>
            </a:pPr>
            <a:r>
              <a:rPr lang="ru-RU" sz="1800" b="1" dirty="0">
                <a:solidFill>
                  <a:schemeClr val="tx2"/>
                </a:solidFill>
              </a:rPr>
              <a:t>(грело) ПО-ЛЕТНЕМУ </a:t>
            </a:r>
            <a:r>
              <a:rPr lang="ru-RU" sz="1800" dirty="0"/>
              <a:t>– наречие пишется через дефис, потому что оно образовано от основы имени прилагательного при помощи приставки ПО-. </a:t>
            </a:r>
            <a:r>
              <a:rPr lang="ru-RU" sz="1800" b="1" i="1" dirty="0">
                <a:solidFill>
                  <a:schemeClr val="tx2"/>
                </a:solidFill>
              </a:rPr>
              <a:t>…</a:t>
            </a:r>
          </a:p>
          <a:p>
            <a:pPr algn="l">
              <a:lnSpc>
                <a:spcPct val="110000"/>
              </a:lnSpc>
              <a:spcBef>
                <a:spcPts val="3200"/>
              </a:spcBef>
              <a:buFont typeface="Wingdings" pitchFamily="2" charset="2"/>
              <a:buNone/>
              <a:defRPr/>
            </a:pPr>
            <a:endParaRPr lang="ru-RU" altLang="ru-RU" sz="1800" dirty="0"/>
          </a:p>
        </p:txBody>
      </p:sp>
      <p:sp>
        <p:nvSpPr>
          <p:cNvPr id="4" name="TextBox 3">
            <a:extLst>
              <a:ext uri="{FF2B5EF4-FFF2-40B4-BE49-F238E27FC236}">
                <a16:creationId xmlns:a16="http://schemas.microsoft.com/office/drawing/2014/main" xmlns="" id="{C9ECF098-580E-A8BD-4F87-B6FF9695772F}"/>
              </a:ext>
            </a:extLst>
          </p:cNvPr>
          <p:cNvSpPr txBox="1"/>
          <p:nvPr/>
        </p:nvSpPr>
        <p:spPr>
          <a:xfrm>
            <a:off x="1154098" y="5570532"/>
            <a:ext cx="6454458" cy="646331"/>
          </a:xfrm>
          <a:prstGeom prst="rect">
            <a:avLst/>
          </a:prstGeom>
          <a:noFill/>
        </p:spPr>
        <p:txBody>
          <a:bodyPr wrap="square" rtlCol="0">
            <a:spAutoFit/>
          </a:bodyPr>
          <a:lstStyle/>
          <a:p>
            <a:r>
              <a:rPr lang="ru-RU" b="1" dirty="0">
                <a:solidFill>
                  <a:schemeClr val="accent6"/>
                </a:solidFill>
              </a:rPr>
              <a:t>Что необходимо? Знать орфографические правила!  </a:t>
            </a:r>
          </a:p>
        </p:txBody>
      </p:sp>
    </p:spTree>
    <p:extLst>
      <p:ext uri="{BB962C8B-B14F-4D97-AF65-F5344CB8AC3E}">
        <p14:creationId xmlns:p14="http://schemas.microsoft.com/office/powerpoint/2010/main" xmlns="" val="222151316"/>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32538" y="-35191"/>
            <a:ext cx="8678924" cy="871904"/>
          </a:xfrm>
        </p:spPr>
        <p:txBody>
          <a:bodyPr/>
          <a:lstStyle/>
          <a:p>
            <a:pPr algn="ctr" eaLnBrk="1" hangingPunct="1"/>
            <a:r>
              <a:rPr lang="ru-RU" sz="3200" dirty="0"/>
              <a:t>Ошибки в применении правила</a:t>
            </a:r>
          </a:p>
        </p:txBody>
      </p:sp>
      <p:sp>
        <p:nvSpPr>
          <p:cNvPr id="2" name="Content Placeholder 6">
            <a:extLst>
              <a:ext uri="{FF2B5EF4-FFF2-40B4-BE49-F238E27FC236}">
                <a16:creationId xmlns:a16="http://schemas.microsoft.com/office/drawing/2014/main" xmlns="" id="{D727F821-38AD-0CD8-8020-D6BC47DF13F2}"/>
              </a:ext>
            </a:extLst>
          </p:cNvPr>
          <p:cNvSpPr txBox="1">
            <a:spLocks/>
          </p:cNvSpPr>
          <p:nvPr/>
        </p:nvSpPr>
        <p:spPr>
          <a:xfrm>
            <a:off x="1331640" y="836713"/>
            <a:ext cx="4770455" cy="4237082"/>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3200"/>
              </a:spcBef>
            </a:pPr>
            <a:r>
              <a:rPr lang="ru-RU" sz="1600" dirty="0">
                <a:solidFill>
                  <a:schemeClr val="tx1">
                    <a:lumMod val="95000"/>
                    <a:lumOff val="5000"/>
                  </a:schemeClr>
                </a:solidFill>
              </a:rPr>
              <a:t>Дана неверная характеристика звука речи: ДОЧЬ – буква Ь пишется для обозначения </a:t>
            </a:r>
            <a:r>
              <a:rPr lang="ru-RU" sz="1600" b="1" i="1" dirty="0">
                <a:solidFill>
                  <a:schemeClr val="accent6"/>
                </a:solidFill>
              </a:rPr>
              <a:t>мягкости согласного.</a:t>
            </a:r>
            <a:endParaRPr lang="ru-RU" sz="1600" dirty="0">
              <a:solidFill>
                <a:schemeClr val="accent6"/>
              </a:solidFill>
            </a:endParaRPr>
          </a:p>
          <a:p>
            <a:pPr algn="l">
              <a:spcBef>
                <a:spcPts val="3200"/>
              </a:spcBef>
            </a:pPr>
            <a:r>
              <a:rPr lang="ru-RU" sz="1600" dirty="0">
                <a:solidFill>
                  <a:schemeClr val="tx1">
                    <a:lumMod val="95000"/>
                    <a:lumOff val="5000"/>
                  </a:schemeClr>
                </a:solidFill>
              </a:rPr>
              <a:t>Неверно указана структура слова: НОЖИЧЕК – в </a:t>
            </a:r>
            <a:r>
              <a:rPr lang="ru-RU" sz="1600" b="1" i="1" dirty="0">
                <a:solidFill>
                  <a:schemeClr val="accent6"/>
                </a:solidFill>
              </a:rPr>
              <a:t>окончании</a:t>
            </a:r>
            <a:r>
              <a:rPr lang="ru-RU" sz="1600" b="1" i="1" dirty="0">
                <a:solidFill>
                  <a:schemeClr val="tx2"/>
                </a:solidFill>
              </a:rPr>
              <a:t> </a:t>
            </a:r>
            <a:r>
              <a:rPr lang="ru-RU" sz="1600" dirty="0">
                <a:solidFill>
                  <a:schemeClr val="tx1">
                    <a:lumMod val="95000"/>
                    <a:lumOff val="5000"/>
                  </a:schemeClr>
                </a:solidFill>
              </a:rPr>
              <a:t>существительного после шипящих в безударной позиции пишется буква Е.</a:t>
            </a:r>
          </a:p>
          <a:p>
            <a:pPr algn="l">
              <a:spcBef>
                <a:spcPts val="3200"/>
              </a:spcBef>
            </a:pPr>
            <a:r>
              <a:rPr lang="ru-RU" sz="1600" dirty="0">
                <a:solidFill>
                  <a:schemeClr val="tx1">
                    <a:lumMod val="95000"/>
                    <a:lumOff val="5000"/>
                  </a:schemeClr>
                </a:solidFill>
              </a:rPr>
              <a:t>Неверно определено значение: ПРЕКРАСНЫЙ – написание приставки определяется её значением, близким к </a:t>
            </a:r>
            <a:r>
              <a:rPr lang="ru-RU" sz="1600" b="1" i="1" dirty="0">
                <a:solidFill>
                  <a:schemeClr val="accent6"/>
                </a:solidFill>
              </a:rPr>
              <a:t>значению приставки ПЕРЕ-.</a:t>
            </a:r>
          </a:p>
        </p:txBody>
      </p:sp>
      <p:sp>
        <p:nvSpPr>
          <p:cNvPr id="5" name="Content Placeholder 6">
            <a:extLst>
              <a:ext uri="{FF2B5EF4-FFF2-40B4-BE49-F238E27FC236}">
                <a16:creationId xmlns:a16="http://schemas.microsoft.com/office/drawing/2014/main" xmlns="" id="{CAB8E7A8-9088-A52A-EF80-392EC269CF8F}"/>
              </a:ext>
            </a:extLst>
          </p:cNvPr>
          <p:cNvSpPr txBox="1">
            <a:spLocks/>
          </p:cNvSpPr>
          <p:nvPr/>
        </p:nvSpPr>
        <p:spPr>
          <a:xfrm>
            <a:off x="-452027" y="5052203"/>
            <a:ext cx="9580592" cy="704882"/>
          </a:xfrm>
          <a:prstGeom prst="rect">
            <a:avLst/>
          </a:prstGeom>
        </p:spPr>
        <p:txBody>
          <a:bodyPr vert="horz" lIns="0" tIns="0" rIns="0" bIns="0" rtlCol="0">
            <a:noAutofit/>
          </a:bodyPr>
          <a:lstStyle>
            <a:lvl1pPr marL="0" indent="0" algn="l" defTabSz="914400" rtl="0" eaLnBrk="1" latinLnBrk="0" hangingPunct="1">
              <a:lnSpc>
                <a:spcPts val="2900"/>
              </a:lnSpc>
              <a:spcBef>
                <a:spcPts val="0"/>
              </a:spcBef>
              <a:spcAft>
                <a:spcPts val="2900"/>
              </a:spcAft>
              <a:buFont typeface="YS Regular" panose="020B0604020202020204" pitchFamily="34" charset="0"/>
              <a:buNone/>
              <a:tabLst/>
              <a:defRPr sz="2400" kern="1200">
                <a:solidFill>
                  <a:schemeClr val="tx1"/>
                </a:solidFill>
                <a:latin typeface="+mn-lt"/>
                <a:ea typeface="+mn-ea"/>
                <a:cs typeface="+mn-cs"/>
              </a:defRPr>
            </a:lvl1pPr>
            <a:lvl2pPr marL="363538" indent="0" algn="l" defTabSz="914400" rtl="0" eaLnBrk="1" latinLnBrk="0" hangingPunct="1">
              <a:lnSpc>
                <a:spcPts val="2900"/>
              </a:lnSpc>
              <a:spcBef>
                <a:spcPts val="0"/>
              </a:spcBef>
              <a:spcAft>
                <a:spcPts val="2900"/>
              </a:spcAft>
              <a:buFont typeface="YS Regular" panose="020B0604020202020204" pitchFamily="34" charset="0"/>
              <a:buNone/>
              <a:tabLst/>
              <a:defRPr sz="2400" kern="1200">
                <a:solidFill>
                  <a:schemeClr val="tx1"/>
                </a:solidFill>
                <a:latin typeface="+mn-lt"/>
                <a:ea typeface="+mn-ea"/>
                <a:cs typeface="+mn-cs"/>
              </a:defRPr>
            </a:lvl2pPr>
            <a:lvl3pPr marL="503238" indent="-358775" algn="l" defTabSz="914400" rtl="0" eaLnBrk="1" latinLnBrk="0" hangingPunct="1">
              <a:lnSpc>
                <a:spcPts val="2900"/>
              </a:lnSpc>
              <a:spcBef>
                <a:spcPts val="0"/>
              </a:spcBef>
              <a:spcAft>
                <a:spcPts val="2900"/>
              </a:spcAft>
              <a:buClr>
                <a:schemeClr val="accent1"/>
              </a:buClr>
              <a:buFont typeface="System Font Regular"/>
              <a:buChar char="●"/>
              <a:tabLst/>
              <a:defRPr sz="2400" kern="1200">
                <a:solidFill>
                  <a:schemeClr val="tx1"/>
                </a:solidFill>
                <a:latin typeface="+mn-lt"/>
                <a:ea typeface="+mn-ea"/>
                <a:cs typeface="+mn-cs"/>
              </a:defRPr>
            </a:lvl3pPr>
            <a:lvl4pPr marL="935038" indent="-287338" algn="l" defTabSz="914400" rtl="0" eaLnBrk="1" latinLnBrk="0" hangingPunct="1">
              <a:lnSpc>
                <a:spcPts val="2900"/>
              </a:lnSpc>
              <a:spcBef>
                <a:spcPts val="0"/>
              </a:spcBef>
              <a:spcAft>
                <a:spcPts val="2900"/>
              </a:spcAft>
              <a:buClr>
                <a:schemeClr val="accent1"/>
              </a:buClr>
              <a:buFont typeface="Arial" panose="020B0604020202020204" pitchFamily="34" charset="0"/>
              <a:buChar char="•"/>
              <a:tabLst/>
              <a:defRPr sz="2400" kern="1200">
                <a:solidFill>
                  <a:schemeClr val="tx1"/>
                </a:solidFill>
                <a:latin typeface="+mn-lt"/>
                <a:ea typeface="+mn-ea"/>
                <a:cs typeface="+mn-cs"/>
              </a:defRPr>
            </a:lvl4pPr>
            <a:lvl5pPr marL="1440000" indent="-287338" algn="l" defTabSz="914400" rtl="0" eaLnBrk="1" latinLnBrk="0" hangingPunct="1">
              <a:lnSpc>
                <a:spcPts val="2900"/>
              </a:lnSpc>
              <a:spcBef>
                <a:spcPts val="0"/>
              </a:spcBef>
              <a:spcAft>
                <a:spcPts val="2900"/>
              </a:spcAft>
              <a:buClr>
                <a:schemeClr val="accent1"/>
              </a:buClr>
              <a:buFont typeface="Arial" panose="020B0604020202020204" pitchFamily="34" charset="0"/>
              <a:buChar char="•"/>
              <a:tabLst/>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YS Regular"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YS Regular"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YS Regular"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YS Regular"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900"/>
              </a:lnSpc>
              <a:spcBef>
                <a:spcPts val="0"/>
              </a:spcBef>
              <a:spcAft>
                <a:spcPts val="0"/>
              </a:spcAft>
              <a:buClrTx/>
              <a:buSzTx/>
              <a:buFont typeface="YS Regular" panose="020B0604020202020204" pitchFamily="34" charset="0"/>
              <a:buNone/>
              <a:tabLst/>
              <a:defRPr/>
            </a:pPr>
            <a:r>
              <a:rPr kumimoji="0" lang="ru-RU" sz="1800" b="1" i="0" u="none" strike="noStrike" kern="1200" cap="none" spc="0" normalizeH="0" baseline="0" noProof="0" dirty="0">
                <a:ln>
                  <a:noFill/>
                </a:ln>
                <a:solidFill>
                  <a:schemeClr val="accent2"/>
                </a:solidFill>
                <a:effectLst/>
                <a:uLnTx/>
                <a:uFillTx/>
              </a:rPr>
              <a:t>Что необходимо? </a:t>
            </a:r>
          </a:p>
          <a:p>
            <a:pPr marL="0" marR="0" lvl="0" indent="0" algn="ctr" defTabSz="914400" rtl="0" eaLnBrk="1" fontAlgn="auto" latinLnBrk="0" hangingPunct="1">
              <a:lnSpc>
                <a:spcPts val="2900"/>
              </a:lnSpc>
              <a:spcBef>
                <a:spcPts val="0"/>
              </a:spcBef>
              <a:spcAft>
                <a:spcPts val="0"/>
              </a:spcAft>
              <a:buClrTx/>
              <a:buSzTx/>
              <a:buFont typeface="YS Regular" panose="020B0604020202020204" pitchFamily="34" charset="0"/>
              <a:buNone/>
              <a:tabLst/>
              <a:defRPr/>
            </a:pPr>
            <a:r>
              <a:rPr lang="ru-RU" sz="1800" b="1" dirty="0">
                <a:solidFill>
                  <a:schemeClr val="accent2"/>
                </a:solidFill>
              </a:rPr>
              <a:t>Уметь применять </a:t>
            </a:r>
            <a:r>
              <a:rPr kumimoji="0" lang="ru-RU" sz="1800" b="1" i="0" u="none" strike="noStrike" kern="1200" cap="none" spc="0" normalizeH="0" baseline="0" noProof="0" dirty="0">
                <a:ln>
                  <a:noFill/>
                </a:ln>
                <a:solidFill>
                  <a:schemeClr val="accent2"/>
                </a:solidFill>
                <a:effectLst/>
                <a:uLnTx/>
                <a:uFillTx/>
              </a:rPr>
              <a:t>орфографические правила!  </a:t>
            </a:r>
          </a:p>
        </p:txBody>
      </p:sp>
    </p:spTree>
    <p:extLst>
      <p:ext uri="{BB962C8B-B14F-4D97-AF65-F5344CB8AC3E}">
        <p14:creationId xmlns:p14="http://schemas.microsoft.com/office/powerpoint/2010/main" xmlns="" val="2444597041"/>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32538" y="260648"/>
            <a:ext cx="8678924" cy="871904"/>
          </a:xfrm>
        </p:spPr>
        <p:txBody>
          <a:bodyPr/>
          <a:lstStyle/>
          <a:p>
            <a:pPr algn="ctr" eaLnBrk="1" hangingPunct="1"/>
            <a:r>
              <a:rPr lang="ru-RU" sz="3200" dirty="0"/>
              <a:t>Ошибки и в формулировке правила, </a:t>
            </a:r>
            <a:br>
              <a:rPr lang="ru-RU" sz="3200" dirty="0"/>
            </a:br>
            <a:r>
              <a:rPr lang="ru-RU" sz="3200" dirty="0"/>
              <a:t>и в его применении</a:t>
            </a:r>
          </a:p>
        </p:txBody>
      </p:sp>
      <p:sp>
        <p:nvSpPr>
          <p:cNvPr id="3" name="Content Placeholder 6">
            <a:extLst>
              <a:ext uri="{FF2B5EF4-FFF2-40B4-BE49-F238E27FC236}">
                <a16:creationId xmlns:a16="http://schemas.microsoft.com/office/drawing/2014/main" xmlns="" id="{986821F9-2D4A-1F47-FF8E-2853B8DC5628}"/>
              </a:ext>
            </a:extLst>
          </p:cNvPr>
          <p:cNvSpPr txBox="1">
            <a:spLocks/>
          </p:cNvSpPr>
          <p:nvPr/>
        </p:nvSpPr>
        <p:spPr>
          <a:xfrm>
            <a:off x="1403648" y="1340768"/>
            <a:ext cx="5335209" cy="260634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10000"/>
              </a:lnSpc>
              <a:spcBef>
                <a:spcPts val="3200"/>
              </a:spcBef>
            </a:pPr>
            <a:r>
              <a:rPr lang="ru-RU" sz="1800" dirty="0">
                <a:solidFill>
                  <a:schemeClr val="tx1">
                    <a:lumMod val="75000"/>
                    <a:lumOff val="25000"/>
                  </a:schemeClr>
                </a:solidFill>
              </a:rPr>
              <a:t>ПОСТЕЛЕШЬ – в окончании глагола                            </a:t>
            </a:r>
            <a:r>
              <a:rPr lang="ru-RU" sz="1600" b="1" i="1" dirty="0">
                <a:solidFill>
                  <a:schemeClr val="accent1"/>
                </a:solidFill>
              </a:rPr>
              <a:t>II спряжения </a:t>
            </a:r>
            <a:r>
              <a:rPr lang="ru-RU" sz="1800" dirty="0">
                <a:solidFill>
                  <a:schemeClr val="tx1">
                    <a:lumMod val="75000"/>
                    <a:lumOff val="25000"/>
                  </a:schemeClr>
                </a:solidFill>
              </a:rPr>
              <a:t>в форме 2-го лица единственного числа пишется буква </a:t>
            </a:r>
            <a:r>
              <a:rPr lang="ru-RU" sz="1600" b="1" i="1" dirty="0">
                <a:solidFill>
                  <a:schemeClr val="accent1"/>
                </a:solidFill>
              </a:rPr>
              <a:t>Е</a:t>
            </a:r>
            <a:r>
              <a:rPr lang="ru-RU" sz="1800" dirty="0">
                <a:solidFill>
                  <a:schemeClr val="tx1">
                    <a:lumMod val="75000"/>
                    <a:lumOff val="25000"/>
                  </a:schemeClr>
                </a:solidFill>
              </a:rPr>
              <a:t>.</a:t>
            </a:r>
          </a:p>
          <a:p>
            <a:pPr algn="l">
              <a:lnSpc>
                <a:spcPct val="110000"/>
              </a:lnSpc>
              <a:spcBef>
                <a:spcPts val="3200"/>
              </a:spcBef>
            </a:pPr>
            <a:r>
              <a:rPr lang="ru-RU" sz="1800" dirty="0">
                <a:solidFill>
                  <a:schemeClr val="tx1">
                    <a:lumMod val="75000"/>
                    <a:lumOff val="25000"/>
                  </a:schemeClr>
                </a:solidFill>
              </a:rPr>
              <a:t>В ПРОДОЛЖЕНИЕ (суток) – в форме                     </a:t>
            </a:r>
            <a:r>
              <a:rPr lang="ru-RU" sz="1600" b="1" i="1" dirty="0">
                <a:solidFill>
                  <a:schemeClr val="accent1"/>
                </a:solidFill>
              </a:rPr>
              <a:t>Р. п. </a:t>
            </a:r>
            <a:r>
              <a:rPr lang="ru-RU" sz="1800" dirty="0">
                <a:solidFill>
                  <a:schemeClr val="tx1">
                    <a:lumMod val="75000"/>
                    <a:lumOff val="25000"/>
                  </a:schemeClr>
                </a:solidFill>
              </a:rPr>
              <a:t>ед. ч. имени существительного 2-го склонения пишется окончание </a:t>
            </a:r>
            <a:r>
              <a:rPr lang="ru-RU" sz="1600" b="1" i="1" dirty="0">
                <a:solidFill>
                  <a:schemeClr val="accent1"/>
                </a:solidFill>
              </a:rPr>
              <a:t>-Е.</a:t>
            </a:r>
          </a:p>
        </p:txBody>
      </p:sp>
      <p:sp>
        <p:nvSpPr>
          <p:cNvPr id="4" name="Content Placeholder 6">
            <a:extLst>
              <a:ext uri="{FF2B5EF4-FFF2-40B4-BE49-F238E27FC236}">
                <a16:creationId xmlns:a16="http://schemas.microsoft.com/office/drawing/2014/main" xmlns="" id="{BF9671AC-73B2-AE49-90FC-7342F791CC19}"/>
              </a:ext>
            </a:extLst>
          </p:cNvPr>
          <p:cNvSpPr txBox="1">
            <a:spLocks/>
          </p:cNvSpPr>
          <p:nvPr/>
        </p:nvSpPr>
        <p:spPr>
          <a:xfrm>
            <a:off x="1547664" y="4509120"/>
            <a:ext cx="5643948" cy="879893"/>
          </a:xfrm>
          <a:prstGeom prst="rect">
            <a:avLst/>
          </a:prstGeom>
        </p:spPr>
        <p:txBody>
          <a:bodyPr vert="horz" lIns="0" tIns="0" rIns="0" bIns="0" rtlCol="0">
            <a:normAutofit/>
          </a:bodyPr>
          <a:lstStyle>
            <a:lvl1pPr marL="0" indent="0" algn="l" defTabSz="914400" rtl="0" eaLnBrk="1" latinLnBrk="0" hangingPunct="1">
              <a:lnSpc>
                <a:spcPts val="2900"/>
              </a:lnSpc>
              <a:spcBef>
                <a:spcPts val="0"/>
              </a:spcBef>
              <a:spcAft>
                <a:spcPts val="2900"/>
              </a:spcAft>
              <a:buFont typeface="YS Regular" panose="020B0604020202020204" pitchFamily="34" charset="0"/>
              <a:buNone/>
              <a:tabLst/>
              <a:defRPr sz="2400" kern="1200">
                <a:solidFill>
                  <a:schemeClr val="tx1"/>
                </a:solidFill>
                <a:latin typeface="+mn-lt"/>
                <a:ea typeface="+mn-ea"/>
                <a:cs typeface="+mn-cs"/>
              </a:defRPr>
            </a:lvl1pPr>
            <a:lvl2pPr marL="363538" indent="0" algn="l" defTabSz="914400" rtl="0" eaLnBrk="1" latinLnBrk="0" hangingPunct="1">
              <a:lnSpc>
                <a:spcPts val="2900"/>
              </a:lnSpc>
              <a:spcBef>
                <a:spcPts val="0"/>
              </a:spcBef>
              <a:spcAft>
                <a:spcPts val="2900"/>
              </a:spcAft>
              <a:buFont typeface="YS Regular" panose="020B0604020202020204" pitchFamily="34" charset="0"/>
              <a:buNone/>
              <a:tabLst/>
              <a:defRPr sz="2400" kern="1200">
                <a:solidFill>
                  <a:schemeClr val="tx1"/>
                </a:solidFill>
                <a:latin typeface="+mn-lt"/>
                <a:ea typeface="+mn-ea"/>
                <a:cs typeface="+mn-cs"/>
              </a:defRPr>
            </a:lvl2pPr>
            <a:lvl3pPr marL="503238" indent="-358775" algn="l" defTabSz="914400" rtl="0" eaLnBrk="1" latinLnBrk="0" hangingPunct="1">
              <a:lnSpc>
                <a:spcPts val="2900"/>
              </a:lnSpc>
              <a:spcBef>
                <a:spcPts val="0"/>
              </a:spcBef>
              <a:spcAft>
                <a:spcPts val="2900"/>
              </a:spcAft>
              <a:buClr>
                <a:schemeClr val="accent1"/>
              </a:buClr>
              <a:buFont typeface="System Font Regular"/>
              <a:buChar char="●"/>
              <a:tabLst/>
              <a:defRPr sz="2400" kern="1200">
                <a:solidFill>
                  <a:schemeClr val="tx1"/>
                </a:solidFill>
                <a:latin typeface="+mn-lt"/>
                <a:ea typeface="+mn-ea"/>
                <a:cs typeface="+mn-cs"/>
              </a:defRPr>
            </a:lvl3pPr>
            <a:lvl4pPr marL="935038" indent="-287338" algn="l" defTabSz="914400" rtl="0" eaLnBrk="1" latinLnBrk="0" hangingPunct="1">
              <a:lnSpc>
                <a:spcPts val="2900"/>
              </a:lnSpc>
              <a:spcBef>
                <a:spcPts val="0"/>
              </a:spcBef>
              <a:spcAft>
                <a:spcPts val="2900"/>
              </a:spcAft>
              <a:buClr>
                <a:schemeClr val="accent1"/>
              </a:buClr>
              <a:buFont typeface="Arial" panose="020B0604020202020204" pitchFamily="34" charset="0"/>
              <a:buChar char="•"/>
              <a:tabLst/>
              <a:defRPr sz="2400" kern="1200">
                <a:solidFill>
                  <a:schemeClr val="tx1"/>
                </a:solidFill>
                <a:latin typeface="+mn-lt"/>
                <a:ea typeface="+mn-ea"/>
                <a:cs typeface="+mn-cs"/>
              </a:defRPr>
            </a:lvl4pPr>
            <a:lvl5pPr marL="1440000" indent="-287338" algn="l" defTabSz="914400" rtl="0" eaLnBrk="1" latinLnBrk="0" hangingPunct="1">
              <a:lnSpc>
                <a:spcPts val="2900"/>
              </a:lnSpc>
              <a:spcBef>
                <a:spcPts val="0"/>
              </a:spcBef>
              <a:spcAft>
                <a:spcPts val="2900"/>
              </a:spcAft>
              <a:buClr>
                <a:schemeClr val="accent1"/>
              </a:buClr>
              <a:buFont typeface="Arial" panose="020B0604020202020204" pitchFamily="34" charset="0"/>
              <a:buChar char="•"/>
              <a:tabLst/>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YS Regular"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YS Regular"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YS Regular"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YS Regular"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ts val="2900"/>
              </a:lnSpc>
              <a:spcBef>
                <a:spcPts val="0"/>
              </a:spcBef>
              <a:spcAft>
                <a:spcPts val="0"/>
              </a:spcAft>
              <a:buClrTx/>
              <a:buSzTx/>
              <a:buFont typeface="YS Regular" panose="020B0604020202020204" pitchFamily="34" charset="0"/>
              <a:buNone/>
              <a:tabLst/>
              <a:defRPr/>
            </a:pPr>
            <a:r>
              <a:rPr kumimoji="0" lang="ru-RU" sz="1800" b="1" i="0" u="none" strike="noStrike" kern="1200" cap="none" spc="0" normalizeH="0" baseline="0" noProof="0" dirty="0">
                <a:ln>
                  <a:noFill/>
                </a:ln>
                <a:solidFill>
                  <a:schemeClr val="accent2"/>
                </a:solidFill>
                <a:effectLst/>
                <a:uLnTx/>
                <a:uFillTx/>
                <a:ea typeface="+mn-ea"/>
                <a:cs typeface="+mn-cs"/>
              </a:rPr>
              <a:t>Могут ли быть ошибки в написании слов? </a:t>
            </a:r>
          </a:p>
          <a:p>
            <a:pPr marL="0" marR="0" lvl="0" indent="0" defTabSz="914400" rtl="0" eaLnBrk="1" fontAlgn="auto" latinLnBrk="0" hangingPunct="1">
              <a:lnSpc>
                <a:spcPts val="2900"/>
              </a:lnSpc>
              <a:spcBef>
                <a:spcPts val="0"/>
              </a:spcBef>
              <a:spcAft>
                <a:spcPts val="0"/>
              </a:spcAft>
              <a:buClrTx/>
              <a:buSzTx/>
              <a:buFont typeface="YS Regular" panose="020B0604020202020204" pitchFamily="34" charset="0"/>
              <a:buNone/>
              <a:tabLst/>
              <a:defRPr/>
            </a:pPr>
            <a:r>
              <a:rPr kumimoji="0" lang="ru-RU" sz="1800" b="1" i="0" u="none" strike="noStrike" kern="1200" cap="none" spc="0" normalizeH="0" baseline="0" noProof="0" dirty="0">
                <a:ln>
                  <a:noFill/>
                </a:ln>
                <a:solidFill>
                  <a:schemeClr val="accent2"/>
                </a:solidFill>
                <a:effectLst/>
                <a:uLnTx/>
                <a:uFillTx/>
                <a:ea typeface="+mn-ea"/>
                <a:cs typeface="+mn-cs"/>
              </a:rPr>
              <a:t>Нет, только в объяснении написания!  </a:t>
            </a:r>
          </a:p>
        </p:txBody>
      </p:sp>
    </p:spTree>
    <p:extLst>
      <p:ext uri="{BB962C8B-B14F-4D97-AF65-F5344CB8AC3E}">
        <p14:creationId xmlns:p14="http://schemas.microsoft.com/office/powerpoint/2010/main" xmlns="" val="3836256691"/>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57572" y="332656"/>
            <a:ext cx="8428856" cy="1196751"/>
          </a:xfrm>
        </p:spPr>
        <p:txBody>
          <a:bodyPr/>
          <a:lstStyle/>
          <a:p>
            <a:pPr algn="ctr" eaLnBrk="1" hangingPunct="1"/>
            <a:r>
              <a:rPr lang="ru-RU" sz="3200" dirty="0"/>
              <a:t>В демоверсию ОГЭ по русскому языку включены 4 новых задания </a:t>
            </a:r>
            <a:br>
              <a:rPr lang="ru-RU" sz="3200" dirty="0"/>
            </a:br>
            <a:r>
              <a:rPr lang="ru-RU" sz="3200" dirty="0"/>
              <a:t>с кратким ответом</a:t>
            </a:r>
          </a:p>
        </p:txBody>
      </p:sp>
      <p:pic>
        <p:nvPicPr>
          <p:cNvPr id="2" name="Рисунок 1">
            <a:extLst>
              <a:ext uri="{FF2B5EF4-FFF2-40B4-BE49-F238E27FC236}">
                <a16:creationId xmlns:a16="http://schemas.microsoft.com/office/drawing/2014/main" xmlns="" id="{C9FF9BB0-5B2A-45B6-DDC1-C4B6760DEB37}"/>
              </a:ext>
            </a:extLst>
          </p:cNvPr>
          <p:cNvPicPr>
            <a:picLocks noChangeAspect="1"/>
          </p:cNvPicPr>
          <p:nvPr/>
        </p:nvPicPr>
        <p:blipFill rotWithShape="1">
          <a:blip r:embed="rId2"/>
          <a:srcRect l="51492" t="24800" r="14563" b="42284"/>
          <a:stretch/>
        </p:blipFill>
        <p:spPr>
          <a:xfrm>
            <a:off x="1547664" y="1910884"/>
            <a:ext cx="6336704" cy="3456384"/>
          </a:xfrm>
          <a:prstGeom prst="rect">
            <a:avLst/>
          </a:prstGeom>
        </p:spPr>
      </p:pic>
      <p:sp>
        <p:nvSpPr>
          <p:cNvPr id="5" name="Стрелка: изогнутая 4">
            <a:extLst>
              <a:ext uri="{FF2B5EF4-FFF2-40B4-BE49-F238E27FC236}">
                <a16:creationId xmlns:a16="http://schemas.microsoft.com/office/drawing/2014/main" xmlns="" id="{81EEBC83-E1C9-8B3E-6F2E-E87A33523042}"/>
              </a:ext>
            </a:extLst>
          </p:cNvPr>
          <p:cNvSpPr/>
          <p:nvPr/>
        </p:nvSpPr>
        <p:spPr>
          <a:xfrm>
            <a:off x="1295636" y="2492896"/>
            <a:ext cx="504056" cy="50405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3366"/>
              </a:solidFill>
              <a:effectLst/>
              <a:uLnTx/>
              <a:uFillTx/>
              <a:latin typeface="Arial"/>
              <a:ea typeface="+mn-ea"/>
              <a:cs typeface="Arial"/>
            </a:endParaRPr>
          </a:p>
        </p:txBody>
      </p:sp>
    </p:spTree>
    <p:extLst>
      <p:ext uri="{BB962C8B-B14F-4D97-AF65-F5344CB8AC3E}">
        <p14:creationId xmlns:p14="http://schemas.microsoft.com/office/powerpoint/2010/main" xmlns="" val="2089740668"/>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95536" y="161278"/>
            <a:ext cx="8428856" cy="648072"/>
          </a:xfrm>
        </p:spPr>
        <p:txBody>
          <a:bodyPr/>
          <a:lstStyle/>
          <a:p>
            <a:pPr algn="ctr" eaLnBrk="1" hangingPunct="1"/>
            <a:r>
              <a:rPr lang="ru-RU" sz="3200" dirty="0"/>
              <a:t>! Задание 11 ОГЭ по русскому языку</a:t>
            </a:r>
          </a:p>
        </p:txBody>
      </p:sp>
      <p:pic>
        <p:nvPicPr>
          <p:cNvPr id="3" name="Рисунок 2">
            <a:extLst>
              <a:ext uri="{FF2B5EF4-FFF2-40B4-BE49-F238E27FC236}">
                <a16:creationId xmlns:a16="http://schemas.microsoft.com/office/drawing/2014/main" xmlns="" id="{70AC117E-2A0C-53FA-4D56-26F8250055C9}"/>
              </a:ext>
            </a:extLst>
          </p:cNvPr>
          <p:cNvPicPr>
            <a:picLocks noChangeAspect="1"/>
          </p:cNvPicPr>
          <p:nvPr/>
        </p:nvPicPr>
        <p:blipFill rotWithShape="1">
          <a:blip r:embed="rId2"/>
          <a:srcRect l="8222"/>
          <a:stretch/>
        </p:blipFill>
        <p:spPr>
          <a:xfrm>
            <a:off x="-36512" y="836712"/>
            <a:ext cx="6176755" cy="3168352"/>
          </a:xfrm>
          <a:prstGeom prst="rect">
            <a:avLst/>
          </a:prstGeom>
        </p:spPr>
      </p:pic>
      <p:sp>
        <p:nvSpPr>
          <p:cNvPr id="4" name="Прямоугольник 3">
            <a:extLst>
              <a:ext uri="{FF2B5EF4-FFF2-40B4-BE49-F238E27FC236}">
                <a16:creationId xmlns:a16="http://schemas.microsoft.com/office/drawing/2014/main" xmlns="" id="{20DD5D51-D2C8-7057-B0C6-98DFE7149D78}"/>
              </a:ext>
            </a:extLst>
          </p:cNvPr>
          <p:cNvSpPr/>
          <p:nvPr/>
        </p:nvSpPr>
        <p:spPr>
          <a:xfrm>
            <a:off x="179512" y="3324862"/>
            <a:ext cx="8784976" cy="3539430"/>
          </a:xfrm>
          <a:prstGeom prst="rect">
            <a:avLst/>
          </a:prstGeom>
        </p:spPr>
        <p:txBody>
          <a:bodyPr wrap="square">
            <a:spAutoFit/>
          </a:bodyPr>
          <a:lstStyle/>
          <a:p>
            <a:endParaRPr lang="ru-RU" sz="1600" dirty="0">
              <a:latin typeface="Times New Roman" panose="02020603050405020304" pitchFamily="18" charset="0"/>
              <a:cs typeface="Times New Roman" panose="02020603050405020304" pitchFamily="18" charset="0"/>
            </a:endParaRPr>
          </a:p>
          <a:p>
            <a:pPr algn="ctr"/>
            <a:r>
              <a:rPr lang="ru-RU" sz="2400" b="1" dirty="0">
                <a:solidFill>
                  <a:srgbClr val="002060"/>
                </a:solidFill>
                <a:latin typeface="Times New Roman" panose="02020603050405020304" pitchFamily="18" charset="0"/>
                <a:cs typeface="Times New Roman" panose="02020603050405020304" pitchFamily="18" charset="0"/>
              </a:rPr>
              <a:t>Необходимо знать</a:t>
            </a:r>
            <a:endParaRPr lang="ru-RU" b="1" dirty="0">
              <a:solidFill>
                <a:srgbClr val="002060"/>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ru-RU" sz="2000" dirty="0">
                <a:latin typeface="Times New Roman" panose="02020603050405020304" pitchFamily="18" charset="0"/>
                <a:cs typeface="Times New Roman" panose="02020603050405020304" pitchFamily="18" charset="0"/>
              </a:rPr>
              <a:t>средства выразительности (метафора, олицетворение, эпитет, сравнение, фразеологизм).</a:t>
            </a:r>
          </a:p>
          <a:p>
            <a:pPr algn="just"/>
            <a:r>
              <a:rPr lang="ru-RU" i="1" dirty="0">
                <a:latin typeface="Times New Roman" panose="02020603050405020304" pitchFamily="18" charset="0"/>
                <a:cs typeface="Times New Roman" panose="02020603050405020304" pitchFamily="18" charset="0"/>
              </a:rPr>
              <a:t>Метафора</a:t>
            </a:r>
            <a:r>
              <a:rPr lang="ru-RU" dirty="0">
                <a:latin typeface="Times New Roman" panose="02020603050405020304" pitchFamily="18" charset="0"/>
                <a:cs typeface="Times New Roman" panose="02020603050405020304" pitchFamily="18" charset="0"/>
              </a:rPr>
              <a:t> – это скрытое образное сравнение, уподобление одного предмета, явления другому. </a:t>
            </a:r>
          </a:p>
          <a:p>
            <a:pPr algn="just"/>
            <a:r>
              <a:rPr lang="ru-RU" i="1" dirty="0">
                <a:latin typeface="Times New Roman" panose="02020603050405020304" pitchFamily="18" charset="0"/>
                <a:cs typeface="Times New Roman" panose="02020603050405020304" pitchFamily="18" charset="0"/>
              </a:rPr>
              <a:t>Сравнение </a:t>
            </a:r>
            <a:r>
              <a:rPr lang="ru-RU" dirty="0">
                <a:latin typeface="Times New Roman" panose="02020603050405020304" pitchFamily="18" charset="0"/>
                <a:cs typeface="Times New Roman" panose="02020603050405020304" pitchFamily="18" charset="0"/>
              </a:rPr>
              <a:t>– это сопоставление двух предметов или явлений с целью изобразить один из них при помощи другого. </a:t>
            </a:r>
          </a:p>
          <a:p>
            <a:pPr algn="just"/>
            <a:r>
              <a:rPr lang="ru-RU" i="1" dirty="0">
                <a:latin typeface="Times New Roman" panose="02020603050405020304" pitchFamily="18" charset="0"/>
                <a:cs typeface="Times New Roman" panose="02020603050405020304" pitchFamily="18" charset="0"/>
              </a:rPr>
              <a:t>Эпитет</a:t>
            </a:r>
            <a:r>
              <a:rPr lang="ru-RU" dirty="0">
                <a:latin typeface="Times New Roman" panose="02020603050405020304" pitchFamily="18" charset="0"/>
                <a:cs typeface="Times New Roman" panose="02020603050405020304" pitchFamily="18" charset="0"/>
              </a:rPr>
              <a:t> – это образное, художественное определение.</a:t>
            </a:r>
          </a:p>
          <a:p>
            <a:pPr algn="just"/>
            <a:r>
              <a:rPr lang="ru-RU" i="1" dirty="0">
                <a:latin typeface="Times New Roman" panose="02020603050405020304" pitchFamily="18" charset="0"/>
                <a:cs typeface="Times New Roman" panose="02020603050405020304" pitchFamily="18" charset="0"/>
              </a:rPr>
              <a:t>Олицетворение </a:t>
            </a:r>
            <a:r>
              <a:rPr lang="ru-RU" dirty="0">
                <a:latin typeface="Times New Roman" panose="02020603050405020304" pitchFamily="18" charset="0"/>
                <a:cs typeface="Times New Roman" panose="02020603050405020304" pitchFamily="18" charset="0"/>
              </a:rPr>
              <a:t>– это изображение неодушевленного или абстрактного предмета как одушевлённого.</a:t>
            </a:r>
          </a:p>
          <a:p>
            <a:r>
              <a:rPr lang="ru-RU" i="1" dirty="0">
                <a:latin typeface="Times New Roman" panose="02020603050405020304" pitchFamily="18" charset="0"/>
                <a:cs typeface="Times New Roman" panose="02020603050405020304" pitchFamily="18" charset="0"/>
              </a:rPr>
              <a:t>Фразеологизм – </a:t>
            </a:r>
            <a:r>
              <a:rPr lang="ru-RU" dirty="0">
                <a:latin typeface="Times New Roman" panose="02020603050405020304" pitchFamily="18" charset="0"/>
                <a:cs typeface="Times New Roman" panose="02020603050405020304" pitchFamily="18" charset="0"/>
              </a:rPr>
              <a:t>устойчивое выражение (часто образное).</a:t>
            </a:r>
          </a:p>
        </p:txBody>
      </p:sp>
      <p:sp>
        <p:nvSpPr>
          <p:cNvPr id="6" name="Прямоугольник 5">
            <a:extLst>
              <a:ext uri="{FF2B5EF4-FFF2-40B4-BE49-F238E27FC236}">
                <a16:creationId xmlns:a16="http://schemas.microsoft.com/office/drawing/2014/main" xmlns="" id="{B95EBFB6-2CDA-0813-869C-7C5B0730375B}"/>
              </a:ext>
            </a:extLst>
          </p:cNvPr>
          <p:cNvSpPr/>
          <p:nvPr/>
        </p:nvSpPr>
        <p:spPr>
          <a:xfrm>
            <a:off x="5836891" y="1256699"/>
            <a:ext cx="3252890" cy="2041585"/>
          </a:xfrm>
          <a:prstGeom prst="rect">
            <a:avLst/>
          </a:prstGeom>
        </p:spPr>
        <p:txBody>
          <a:bodyPr wrap="square">
            <a:spAutoFit/>
          </a:bodyPr>
          <a:lstStyle/>
          <a:p>
            <a:pPr lvl="0" algn="ctr" fontAlgn="base">
              <a:spcBef>
                <a:spcPts val="800"/>
              </a:spcBef>
              <a:spcAft>
                <a:spcPct val="0"/>
              </a:spcAft>
            </a:pPr>
            <a:r>
              <a:rPr lang="ru-RU" sz="2000" b="1" dirty="0">
                <a:solidFill>
                  <a:srgbClr val="002060"/>
                </a:solidFill>
                <a:latin typeface="Times New Roman" panose="02020603050405020304" pitchFamily="18" charset="0"/>
                <a:cs typeface="Times New Roman" panose="02020603050405020304" pitchFamily="18" charset="0"/>
              </a:rPr>
              <a:t>Тренируемся!</a:t>
            </a:r>
          </a:p>
          <a:p>
            <a:pPr lvl="0" algn="just" fontAlgn="base">
              <a:spcBef>
                <a:spcPts val="800"/>
              </a:spcBef>
              <a:spcAft>
                <a:spcPct val="0"/>
              </a:spcAft>
            </a:pPr>
            <a:r>
              <a:rPr lang="ru-RU" sz="2000" dirty="0">
                <a:latin typeface="Times New Roman" panose="02020603050405020304" pitchFamily="18" charset="0"/>
                <a:cs typeface="Times New Roman" panose="02020603050405020304" pitchFamily="18" charset="0"/>
              </a:rPr>
              <a:t>чудесный парк; плюшевая игрушка; в конце концов; облако как пёрышко; роща шептала; смотреть, как рисуют дети; щёки горят</a:t>
            </a:r>
          </a:p>
        </p:txBody>
      </p:sp>
    </p:spTree>
    <p:extLst>
      <p:ext uri="{BB962C8B-B14F-4D97-AF65-F5344CB8AC3E}">
        <p14:creationId xmlns:p14="http://schemas.microsoft.com/office/powerpoint/2010/main" xmlns="" val="942801412"/>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95536" y="161278"/>
            <a:ext cx="8428856" cy="648072"/>
          </a:xfrm>
        </p:spPr>
        <p:txBody>
          <a:bodyPr/>
          <a:lstStyle/>
          <a:p>
            <a:pPr algn="ctr" eaLnBrk="1" hangingPunct="1"/>
            <a:r>
              <a:rPr lang="ru-RU" sz="3200" dirty="0"/>
              <a:t>! Задание 12 ЕГЭ по русскому языку</a:t>
            </a:r>
          </a:p>
        </p:txBody>
      </p:sp>
      <p:pic>
        <p:nvPicPr>
          <p:cNvPr id="2" name="Рисунок 1">
            <a:extLst>
              <a:ext uri="{FF2B5EF4-FFF2-40B4-BE49-F238E27FC236}">
                <a16:creationId xmlns:a16="http://schemas.microsoft.com/office/drawing/2014/main" xmlns="" id="{DB9652BA-F34B-0F1A-A45F-8CF276B57BC2}"/>
              </a:ext>
            </a:extLst>
          </p:cNvPr>
          <p:cNvPicPr>
            <a:picLocks noChangeAspect="1"/>
          </p:cNvPicPr>
          <p:nvPr/>
        </p:nvPicPr>
        <p:blipFill>
          <a:blip r:embed="rId2"/>
          <a:stretch>
            <a:fillRect/>
          </a:stretch>
        </p:blipFill>
        <p:spPr>
          <a:xfrm>
            <a:off x="20361" y="815015"/>
            <a:ext cx="8947502" cy="5032970"/>
          </a:xfrm>
          <a:prstGeom prst="rect">
            <a:avLst/>
          </a:prstGeom>
        </p:spPr>
      </p:pic>
    </p:spTree>
    <p:extLst>
      <p:ext uri="{BB962C8B-B14F-4D97-AF65-F5344CB8AC3E}">
        <p14:creationId xmlns:p14="http://schemas.microsoft.com/office/powerpoint/2010/main" xmlns="" val="2989627983"/>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95536" y="161278"/>
            <a:ext cx="8428856" cy="648072"/>
          </a:xfrm>
        </p:spPr>
        <p:txBody>
          <a:bodyPr/>
          <a:lstStyle/>
          <a:p>
            <a:pPr algn="ctr" eaLnBrk="1" hangingPunct="1"/>
            <a:r>
              <a:rPr lang="ru-RU" sz="3200" dirty="0"/>
              <a:t>! Задание 12 ЕГЭ по русскому языку</a:t>
            </a:r>
          </a:p>
        </p:txBody>
      </p:sp>
      <p:pic>
        <p:nvPicPr>
          <p:cNvPr id="3" name="Рисунок 2">
            <a:extLst>
              <a:ext uri="{FF2B5EF4-FFF2-40B4-BE49-F238E27FC236}">
                <a16:creationId xmlns:a16="http://schemas.microsoft.com/office/drawing/2014/main" xmlns="" id="{14DDF377-EC41-F8FE-8FFE-DE0DCDE86568}"/>
              </a:ext>
            </a:extLst>
          </p:cNvPr>
          <p:cNvPicPr>
            <a:picLocks noChangeAspect="1"/>
          </p:cNvPicPr>
          <p:nvPr/>
        </p:nvPicPr>
        <p:blipFill>
          <a:blip r:embed="rId2"/>
          <a:stretch>
            <a:fillRect/>
          </a:stretch>
        </p:blipFill>
        <p:spPr>
          <a:xfrm>
            <a:off x="523022" y="1088740"/>
            <a:ext cx="8320924" cy="4680520"/>
          </a:xfrm>
          <a:prstGeom prst="rect">
            <a:avLst/>
          </a:prstGeom>
        </p:spPr>
      </p:pic>
    </p:spTree>
    <p:extLst>
      <p:ext uri="{BB962C8B-B14F-4D97-AF65-F5344CB8AC3E}">
        <p14:creationId xmlns:p14="http://schemas.microsoft.com/office/powerpoint/2010/main" xmlns="" val="621620901"/>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95536" y="161278"/>
            <a:ext cx="8428856" cy="648072"/>
          </a:xfrm>
        </p:spPr>
        <p:txBody>
          <a:bodyPr/>
          <a:lstStyle/>
          <a:p>
            <a:pPr algn="ctr" eaLnBrk="1" hangingPunct="1"/>
            <a:r>
              <a:rPr lang="ru-RU" sz="3200" dirty="0"/>
              <a:t>! Задание 12 ЕГЭ по русскому языку</a:t>
            </a:r>
          </a:p>
        </p:txBody>
      </p:sp>
      <p:pic>
        <p:nvPicPr>
          <p:cNvPr id="2" name="Рисунок 1">
            <a:extLst>
              <a:ext uri="{FF2B5EF4-FFF2-40B4-BE49-F238E27FC236}">
                <a16:creationId xmlns:a16="http://schemas.microsoft.com/office/drawing/2014/main" xmlns="" id="{59393E62-83EB-BF74-2493-F3A454535A4C}"/>
              </a:ext>
            </a:extLst>
          </p:cNvPr>
          <p:cNvPicPr>
            <a:picLocks noChangeAspect="1"/>
          </p:cNvPicPr>
          <p:nvPr/>
        </p:nvPicPr>
        <p:blipFill>
          <a:blip r:embed="rId2"/>
          <a:stretch>
            <a:fillRect/>
          </a:stretch>
        </p:blipFill>
        <p:spPr>
          <a:xfrm>
            <a:off x="54990" y="1124744"/>
            <a:ext cx="9089010" cy="5112568"/>
          </a:xfrm>
          <a:prstGeom prst="rect">
            <a:avLst/>
          </a:prstGeom>
        </p:spPr>
      </p:pic>
    </p:spTree>
    <p:extLst>
      <p:ext uri="{BB962C8B-B14F-4D97-AF65-F5344CB8AC3E}">
        <p14:creationId xmlns:p14="http://schemas.microsoft.com/office/powerpoint/2010/main" xmlns="" val="4109163135"/>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57572" y="332656"/>
            <a:ext cx="8428856" cy="648072"/>
          </a:xfrm>
        </p:spPr>
        <p:txBody>
          <a:bodyPr/>
          <a:lstStyle/>
          <a:p>
            <a:pPr algn="ctr" eaLnBrk="1" hangingPunct="1"/>
            <a:r>
              <a:rPr lang="ru-RU" sz="3200" dirty="0"/>
              <a:t>Исходные данные </a:t>
            </a:r>
            <a:br>
              <a:rPr lang="ru-RU" sz="3200" dirty="0"/>
            </a:br>
            <a:r>
              <a:rPr lang="ru-RU" sz="3200" dirty="0"/>
              <a:t>для заданий с кратким ответом</a:t>
            </a:r>
          </a:p>
        </p:txBody>
      </p:sp>
      <p:pic>
        <p:nvPicPr>
          <p:cNvPr id="3" name="Рисунок 2">
            <a:extLst>
              <a:ext uri="{FF2B5EF4-FFF2-40B4-BE49-F238E27FC236}">
                <a16:creationId xmlns:a16="http://schemas.microsoft.com/office/drawing/2014/main" xmlns="" id="{1600F979-534F-5C2E-EEE9-4B9AB947A3E1}"/>
              </a:ext>
            </a:extLst>
          </p:cNvPr>
          <p:cNvPicPr>
            <a:picLocks noChangeAspect="1"/>
          </p:cNvPicPr>
          <p:nvPr/>
        </p:nvPicPr>
        <p:blipFill>
          <a:blip r:embed="rId2" cstate="print"/>
          <a:srcRect/>
          <a:stretch>
            <a:fillRect/>
          </a:stretch>
        </p:blipFill>
        <p:spPr bwMode="auto">
          <a:xfrm>
            <a:off x="357572" y="1412776"/>
            <a:ext cx="8765495" cy="3816424"/>
          </a:xfrm>
          <a:prstGeom prst="rect">
            <a:avLst/>
          </a:prstGeom>
          <a:noFill/>
          <a:ln w="9525">
            <a:noFill/>
            <a:miter lim="800000"/>
            <a:headEnd/>
            <a:tailEnd/>
          </a:ln>
        </p:spPr>
      </p:pic>
      <p:sp>
        <p:nvSpPr>
          <p:cNvPr id="4" name="Овал 3">
            <a:extLst>
              <a:ext uri="{FF2B5EF4-FFF2-40B4-BE49-F238E27FC236}">
                <a16:creationId xmlns:a16="http://schemas.microsoft.com/office/drawing/2014/main" xmlns="" id="{3E9FADC1-D3ED-B782-8D43-9BC84B8B9B59}"/>
              </a:ext>
            </a:extLst>
          </p:cNvPr>
          <p:cNvSpPr/>
          <p:nvPr/>
        </p:nvSpPr>
        <p:spPr>
          <a:xfrm>
            <a:off x="2627784" y="4653136"/>
            <a:ext cx="241422" cy="2238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Овал 4">
            <a:extLst>
              <a:ext uri="{FF2B5EF4-FFF2-40B4-BE49-F238E27FC236}">
                <a16:creationId xmlns:a16="http://schemas.microsoft.com/office/drawing/2014/main" xmlns="" id="{E91F5DE2-117C-8E02-5AB1-660A5C8BBAEB}"/>
              </a:ext>
            </a:extLst>
          </p:cNvPr>
          <p:cNvSpPr/>
          <p:nvPr/>
        </p:nvSpPr>
        <p:spPr>
          <a:xfrm>
            <a:off x="3851920" y="4662132"/>
            <a:ext cx="216024" cy="2058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Овал 5">
            <a:extLst>
              <a:ext uri="{FF2B5EF4-FFF2-40B4-BE49-F238E27FC236}">
                <a16:creationId xmlns:a16="http://schemas.microsoft.com/office/drawing/2014/main" xmlns="" id="{B598F547-491A-8DD4-36B4-68ABB354F95E}"/>
              </a:ext>
            </a:extLst>
          </p:cNvPr>
          <p:cNvSpPr/>
          <p:nvPr/>
        </p:nvSpPr>
        <p:spPr>
          <a:xfrm>
            <a:off x="4067944" y="4662132"/>
            <a:ext cx="216024" cy="2058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Овал 6">
            <a:extLst>
              <a:ext uri="{FF2B5EF4-FFF2-40B4-BE49-F238E27FC236}">
                <a16:creationId xmlns:a16="http://schemas.microsoft.com/office/drawing/2014/main" xmlns="" id="{F940E1B5-1AED-141F-4A36-FE1D8F45BBBA}"/>
              </a:ext>
            </a:extLst>
          </p:cNvPr>
          <p:cNvSpPr/>
          <p:nvPr/>
        </p:nvSpPr>
        <p:spPr>
          <a:xfrm>
            <a:off x="7020272" y="4671129"/>
            <a:ext cx="216024" cy="2058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xmlns="" val="3375199642"/>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57572" y="404664"/>
            <a:ext cx="8428856" cy="648072"/>
          </a:xfrm>
        </p:spPr>
        <p:txBody>
          <a:bodyPr/>
          <a:lstStyle/>
          <a:p>
            <a:pPr algn="ctr" eaLnBrk="1" hangingPunct="1"/>
            <a:r>
              <a:rPr lang="ru-RU" sz="3200" dirty="0"/>
              <a:t>Видоизмененные </a:t>
            </a:r>
            <a:br>
              <a:rPr lang="ru-RU" sz="3200" dirty="0"/>
            </a:br>
            <a:r>
              <a:rPr lang="ru-RU" sz="3200" dirty="0"/>
              <a:t>критерии оценивания задания 8</a:t>
            </a:r>
          </a:p>
        </p:txBody>
      </p:sp>
      <p:graphicFrame>
        <p:nvGraphicFramePr>
          <p:cNvPr id="3" name="Таблица 2">
            <a:extLst>
              <a:ext uri="{FF2B5EF4-FFF2-40B4-BE49-F238E27FC236}">
                <a16:creationId xmlns:a16="http://schemas.microsoft.com/office/drawing/2014/main" xmlns="" id="{62EAA518-E846-F09F-48F7-F7571909BF6F}"/>
              </a:ext>
            </a:extLst>
          </p:cNvPr>
          <p:cNvGraphicFramePr>
            <a:graphicFrameLocks noGrp="1"/>
          </p:cNvGraphicFramePr>
          <p:nvPr>
            <p:extLst>
              <p:ext uri="{D42A27DB-BD31-4B8C-83A1-F6EECF244321}">
                <p14:modId xmlns:p14="http://schemas.microsoft.com/office/powerpoint/2010/main" xmlns="" val="3558459791"/>
              </p:ext>
            </p:extLst>
          </p:nvPr>
        </p:nvGraphicFramePr>
        <p:xfrm>
          <a:off x="1387157" y="1577086"/>
          <a:ext cx="6369685" cy="1851914"/>
        </p:xfrm>
        <a:graphic>
          <a:graphicData uri="http://schemas.openxmlformats.org/drawingml/2006/table">
            <a:tbl>
              <a:tblPr firstRow="1" firstCol="1" bandRow="1"/>
              <a:tblGrid>
                <a:gridCol w="2859405">
                  <a:extLst>
                    <a:ext uri="{9D8B030D-6E8A-4147-A177-3AD203B41FA5}">
                      <a16:colId xmlns:a16="http://schemas.microsoft.com/office/drawing/2014/main" xmlns="" val="3271092359"/>
                    </a:ext>
                  </a:extLst>
                </a:gridCol>
                <a:gridCol w="3510280">
                  <a:extLst>
                    <a:ext uri="{9D8B030D-6E8A-4147-A177-3AD203B41FA5}">
                      <a16:colId xmlns:a16="http://schemas.microsoft.com/office/drawing/2014/main" xmlns="" val="2246620489"/>
                    </a:ext>
                  </a:extLst>
                </a:gridCol>
              </a:tblGrid>
              <a:tr h="0">
                <a:tc>
                  <a:txBody>
                    <a:bodyPr/>
                    <a:lstStyle/>
                    <a:p>
                      <a:pPr algn="ctr"/>
                      <a:r>
                        <a:rPr lang="ru-RU" sz="1200" dirty="0">
                          <a:effectLst/>
                          <a:latin typeface="Times New Roman" panose="02020603050405020304" pitchFamily="18" charset="0"/>
                          <a:ea typeface="Times New Roman" panose="02020603050405020304" pitchFamily="18" charset="0"/>
                          <a:cs typeface="Arial CYR" panose="020B0604020202020204" pitchFamily="34" charset="0"/>
                        </a:rPr>
                        <a:t>2023 г.</a:t>
                      </a:r>
                      <a:endParaRPr lang="ru-RU"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a:effectLst/>
                          <a:latin typeface="Times New Roman" panose="02020603050405020304" pitchFamily="18" charset="0"/>
                          <a:ea typeface="Times New Roman" panose="02020603050405020304" pitchFamily="18" charset="0"/>
                          <a:cs typeface="Arial CYR" panose="020B0604020202020204" pitchFamily="34" charset="0"/>
                        </a:rPr>
                        <a:t>2024 г.</a:t>
                      </a:r>
                      <a:endParaRPr lang="ru-RU"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07524855"/>
                  </a:ext>
                </a:extLst>
              </a:tr>
              <a:tr h="0">
                <a:tc>
                  <a:txBody>
                    <a:bodyPr/>
                    <a:lstStyle/>
                    <a:p>
                      <a:pPr algn="just">
                        <a:lnSpc>
                          <a:spcPct val="107000"/>
                        </a:lnSpc>
                        <a:spcAft>
                          <a:spcPts val="800"/>
                        </a:spcAft>
                      </a:pP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3 балла = 0 ошибок</a:t>
                      </a:r>
                    </a:p>
                    <a:p>
                      <a:pPr algn="just">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2 балла = 1 или 2 ошибки</a:t>
                      </a:r>
                    </a:p>
                    <a:p>
                      <a:pPr algn="just">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1 балл = 3 или 4 ошибки</a:t>
                      </a:r>
                    </a:p>
                    <a:p>
                      <a:pPr marL="0" marR="0" lvl="0" indent="0" algn="just" defTabSz="914400" rtl="0" eaLnBrk="1" fontAlgn="auto" latinLnBrk="0" hangingPunct="1">
                        <a:lnSpc>
                          <a:spcPct val="107000"/>
                        </a:lnSpc>
                        <a:spcBef>
                          <a:spcPts val="0"/>
                        </a:spcBef>
                        <a:spcAft>
                          <a:spcPts val="800"/>
                        </a:spcAft>
                        <a:buClrTx/>
                        <a:buSzTx/>
                        <a:buFontTx/>
                        <a:buNone/>
                        <a:tabLst/>
                        <a:defRPr/>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0 баллов = 5 ошибок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2 балла = 0 ошибок</a:t>
                      </a:r>
                    </a:p>
                    <a:p>
                      <a:pPr algn="just">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1 балл = 1 или 2 ошибки</a:t>
                      </a:r>
                    </a:p>
                    <a:p>
                      <a:pPr algn="just">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0 баллов = 3, 4, 5 ошибок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3076673"/>
                  </a:ext>
                </a:extLst>
              </a:tr>
            </a:tbl>
          </a:graphicData>
        </a:graphic>
      </p:graphicFrame>
      <p:sp>
        <p:nvSpPr>
          <p:cNvPr id="4" name="Прямоугольник 3">
            <a:extLst>
              <a:ext uri="{FF2B5EF4-FFF2-40B4-BE49-F238E27FC236}">
                <a16:creationId xmlns:a16="http://schemas.microsoft.com/office/drawing/2014/main" xmlns="" id="{2E434F40-AC01-90FD-2908-9F44A453564C}"/>
              </a:ext>
            </a:extLst>
          </p:cNvPr>
          <p:cNvSpPr/>
          <p:nvPr/>
        </p:nvSpPr>
        <p:spPr>
          <a:xfrm>
            <a:off x="3419872" y="3789040"/>
            <a:ext cx="1872208" cy="1631216"/>
          </a:xfrm>
          <a:prstGeom prst="rect">
            <a:avLst/>
          </a:prstGeom>
        </p:spPr>
        <p:txBody>
          <a:bodyPr wrap="square">
            <a:spAutoFit/>
          </a:bodyPr>
          <a:lstStyle/>
          <a:p>
            <a:pPr lvl="0" algn="ctr" defTabSz="685800" eaLnBrk="0" hangingPunct="0">
              <a:spcBef>
                <a:spcPts val="0"/>
              </a:spcBef>
              <a:spcAft>
                <a:spcPts val="0"/>
              </a:spcAft>
              <a:defRPr/>
            </a:pPr>
            <a:r>
              <a:rPr lang="ru-RU" sz="2000" b="1" dirty="0">
                <a:solidFill>
                  <a:srgbClr val="000000"/>
                </a:solidFill>
                <a:latin typeface="Arial"/>
                <a:ea typeface="Times New Roman" panose="02020603050405020304" pitchFamily="18" charset="0"/>
                <a:cs typeface="Arial" pitchFamily="34" charset="0"/>
              </a:rPr>
              <a:t>5 баллов</a:t>
            </a:r>
          </a:p>
          <a:p>
            <a:pPr lvl="0" algn="ctr" defTabSz="685800" eaLnBrk="0" hangingPunct="0">
              <a:spcBef>
                <a:spcPts val="0"/>
              </a:spcBef>
              <a:spcAft>
                <a:spcPts val="0"/>
              </a:spcAft>
              <a:defRPr/>
            </a:pPr>
            <a:r>
              <a:rPr lang="ru-RU" sz="2000" b="1" dirty="0">
                <a:solidFill>
                  <a:srgbClr val="000000"/>
                </a:solidFill>
                <a:latin typeface="Arial"/>
                <a:ea typeface="Times New Roman" panose="02020603050405020304" pitchFamily="18" charset="0"/>
                <a:cs typeface="Arial" pitchFamily="34" charset="0"/>
              </a:rPr>
              <a:t>↓</a:t>
            </a:r>
          </a:p>
          <a:p>
            <a:pPr lvl="0" algn="ctr" defTabSz="685800" eaLnBrk="0" hangingPunct="0">
              <a:spcBef>
                <a:spcPts val="0"/>
              </a:spcBef>
              <a:spcAft>
                <a:spcPts val="0"/>
              </a:spcAft>
              <a:defRPr/>
            </a:pPr>
            <a:r>
              <a:rPr lang="ru-RU" sz="2000" b="1" dirty="0">
                <a:solidFill>
                  <a:srgbClr val="000000"/>
                </a:solidFill>
                <a:latin typeface="Arial"/>
                <a:ea typeface="Times New Roman" panose="02020603050405020304" pitchFamily="18" charset="0"/>
                <a:cs typeface="Arial" pitchFamily="34" charset="0"/>
              </a:rPr>
              <a:t>3 балла</a:t>
            </a:r>
          </a:p>
          <a:p>
            <a:pPr algn="ctr" defTabSz="685800" eaLnBrk="0" hangingPunct="0">
              <a:spcBef>
                <a:spcPts val="0"/>
              </a:spcBef>
              <a:spcAft>
                <a:spcPts val="0"/>
              </a:spcAft>
              <a:defRPr/>
            </a:pPr>
            <a:r>
              <a:rPr lang="ru-RU" sz="2000" b="1" dirty="0">
                <a:solidFill>
                  <a:srgbClr val="000000"/>
                </a:solidFill>
                <a:latin typeface="Arial"/>
                <a:ea typeface="Times New Roman" panose="02020603050405020304" pitchFamily="18" charset="0"/>
                <a:cs typeface="Arial" pitchFamily="34" charset="0"/>
              </a:rPr>
              <a:t>↓</a:t>
            </a:r>
          </a:p>
          <a:p>
            <a:pPr lvl="0" algn="ctr" defTabSz="685800" eaLnBrk="0" hangingPunct="0">
              <a:spcBef>
                <a:spcPts val="0"/>
              </a:spcBef>
              <a:spcAft>
                <a:spcPts val="0"/>
              </a:spcAft>
              <a:defRPr/>
            </a:pPr>
            <a:r>
              <a:rPr kumimoji="0" lang="ru-RU" sz="20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2 балла</a:t>
            </a:r>
          </a:p>
        </p:txBody>
      </p:sp>
    </p:spTree>
    <p:extLst>
      <p:ext uri="{BB962C8B-B14F-4D97-AF65-F5344CB8AC3E}">
        <p14:creationId xmlns:p14="http://schemas.microsoft.com/office/powerpoint/2010/main" xmlns="" val="3201989776"/>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51520" y="332656"/>
            <a:ext cx="8428856" cy="792088"/>
          </a:xfrm>
        </p:spPr>
        <p:txBody>
          <a:bodyPr/>
          <a:lstStyle/>
          <a:p>
            <a:pPr algn="ctr" eaLnBrk="1" hangingPunct="1"/>
            <a:r>
              <a:rPr lang="ru-RU" sz="3200" dirty="0"/>
              <a:t>Причины изменений </a:t>
            </a:r>
            <a:br>
              <a:rPr lang="ru-RU" sz="3200" dirty="0"/>
            </a:br>
            <a:r>
              <a:rPr lang="ru-RU" sz="3200" dirty="0"/>
              <a:t>в ГИА по русскому языку</a:t>
            </a:r>
          </a:p>
        </p:txBody>
      </p:sp>
      <p:graphicFrame>
        <p:nvGraphicFramePr>
          <p:cNvPr id="4" name="Объект 1">
            <a:extLst>
              <a:ext uri="{FF2B5EF4-FFF2-40B4-BE49-F238E27FC236}">
                <a16:creationId xmlns:a16="http://schemas.microsoft.com/office/drawing/2014/main" xmlns="" id="{D3953F16-0DBA-E4A9-16BC-B9F7D8EBFF0D}"/>
              </a:ext>
            </a:extLst>
          </p:cNvPr>
          <p:cNvGraphicFramePr>
            <a:graphicFrameLocks/>
          </p:cNvGraphicFramePr>
          <p:nvPr>
            <p:extLst>
              <p:ext uri="{D42A27DB-BD31-4B8C-83A1-F6EECF244321}">
                <p14:modId xmlns:p14="http://schemas.microsoft.com/office/powerpoint/2010/main" xmlns="" val="4207401628"/>
              </p:ext>
            </p:extLst>
          </p:nvPr>
        </p:nvGraphicFramePr>
        <p:xfrm>
          <a:off x="1907704" y="1988840"/>
          <a:ext cx="5328592" cy="2880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оловина рамки 4">
            <a:extLst>
              <a:ext uri="{FF2B5EF4-FFF2-40B4-BE49-F238E27FC236}">
                <a16:creationId xmlns:a16="http://schemas.microsoft.com/office/drawing/2014/main" xmlns="" id="{4E07845E-88AB-0365-D145-5D9773179811}"/>
              </a:ext>
            </a:extLst>
          </p:cNvPr>
          <p:cNvSpPr/>
          <p:nvPr/>
        </p:nvSpPr>
        <p:spPr>
          <a:xfrm rot="13354378">
            <a:off x="1175087" y="2048310"/>
            <a:ext cx="288032" cy="288032"/>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xmlns="" val="3720957013"/>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57572" y="404664"/>
            <a:ext cx="8428856" cy="648072"/>
          </a:xfrm>
        </p:spPr>
        <p:txBody>
          <a:bodyPr/>
          <a:lstStyle/>
          <a:p>
            <a:pPr algn="ctr" eaLnBrk="1" hangingPunct="1"/>
            <a:r>
              <a:rPr lang="ru-RU" sz="3200" dirty="0"/>
              <a:t>Видоизмененные </a:t>
            </a:r>
            <a:br>
              <a:rPr lang="ru-RU" sz="3200" dirty="0"/>
            </a:br>
            <a:r>
              <a:rPr lang="ru-RU" sz="3200" dirty="0"/>
              <a:t>критерии оценивания задания 26</a:t>
            </a:r>
          </a:p>
        </p:txBody>
      </p:sp>
      <p:graphicFrame>
        <p:nvGraphicFramePr>
          <p:cNvPr id="2" name="Таблица 1">
            <a:extLst>
              <a:ext uri="{FF2B5EF4-FFF2-40B4-BE49-F238E27FC236}">
                <a16:creationId xmlns:a16="http://schemas.microsoft.com/office/drawing/2014/main" xmlns="" id="{25958851-D2A9-28F3-AD7E-298D2BCCBAE3}"/>
              </a:ext>
            </a:extLst>
          </p:cNvPr>
          <p:cNvGraphicFramePr>
            <a:graphicFrameLocks noGrp="1"/>
          </p:cNvGraphicFramePr>
          <p:nvPr>
            <p:extLst>
              <p:ext uri="{D42A27DB-BD31-4B8C-83A1-F6EECF244321}">
                <p14:modId xmlns:p14="http://schemas.microsoft.com/office/powerpoint/2010/main" xmlns="" val="3170485062"/>
              </p:ext>
            </p:extLst>
          </p:nvPr>
        </p:nvGraphicFramePr>
        <p:xfrm>
          <a:off x="1331640" y="1861787"/>
          <a:ext cx="6353194" cy="1554607"/>
        </p:xfrm>
        <a:graphic>
          <a:graphicData uri="http://schemas.openxmlformats.org/drawingml/2006/table">
            <a:tbl>
              <a:tblPr firstRow="1" firstCol="1" bandRow="1"/>
              <a:tblGrid>
                <a:gridCol w="2842914">
                  <a:extLst>
                    <a:ext uri="{9D8B030D-6E8A-4147-A177-3AD203B41FA5}">
                      <a16:colId xmlns:a16="http://schemas.microsoft.com/office/drawing/2014/main" xmlns="" val="3271092359"/>
                    </a:ext>
                  </a:extLst>
                </a:gridCol>
                <a:gridCol w="3510280">
                  <a:extLst>
                    <a:ext uri="{9D8B030D-6E8A-4147-A177-3AD203B41FA5}">
                      <a16:colId xmlns:a16="http://schemas.microsoft.com/office/drawing/2014/main" xmlns="" val="2246620489"/>
                    </a:ext>
                  </a:extLst>
                </a:gridCol>
              </a:tblGrid>
              <a:tr h="0">
                <a:tc>
                  <a:txBody>
                    <a:bodyPr/>
                    <a:lstStyle/>
                    <a:p>
                      <a:pPr algn="ctr"/>
                      <a:r>
                        <a:rPr lang="ru-RU" sz="1200" dirty="0">
                          <a:effectLst/>
                          <a:latin typeface="Times New Roman" panose="02020603050405020304" pitchFamily="18" charset="0"/>
                          <a:ea typeface="Times New Roman" panose="02020603050405020304" pitchFamily="18" charset="0"/>
                          <a:cs typeface="Arial CYR" panose="020B0604020202020204" pitchFamily="34" charset="0"/>
                        </a:rPr>
                        <a:t>2023 г.</a:t>
                      </a:r>
                      <a:endParaRPr lang="ru-RU"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a:effectLst/>
                          <a:latin typeface="Times New Roman" panose="02020603050405020304" pitchFamily="18" charset="0"/>
                          <a:ea typeface="Times New Roman" panose="02020603050405020304" pitchFamily="18" charset="0"/>
                          <a:cs typeface="Arial CYR" panose="020B0604020202020204" pitchFamily="34" charset="0"/>
                        </a:rPr>
                        <a:t>2024 г.</a:t>
                      </a:r>
                      <a:endParaRPr lang="ru-RU"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07524855"/>
                  </a:ext>
                </a:extLst>
              </a:tr>
              <a:tr h="0">
                <a:tc>
                  <a:txBody>
                    <a:bodyPr/>
                    <a:lstStyle/>
                    <a:p>
                      <a:pPr algn="just">
                        <a:lnSpc>
                          <a:spcPct val="107000"/>
                        </a:lnSpc>
                        <a:spcAft>
                          <a:spcPts val="800"/>
                        </a:spcAft>
                      </a:pP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3 балла = 0 ошибок</a:t>
                      </a:r>
                    </a:p>
                    <a:p>
                      <a:pPr algn="just">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2 балла = 1 ошибка</a:t>
                      </a:r>
                    </a:p>
                    <a:p>
                      <a:pPr algn="just">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1 балл = 2 или 3 ошибки</a:t>
                      </a:r>
                    </a:p>
                    <a:p>
                      <a:pPr marL="0" marR="0" lvl="0" indent="0" algn="just" defTabSz="914400" rtl="0" eaLnBrk="1" fontAlgn="auto" latinLnBrk="0" hangingPunct="1">
                        <a:lnSpc>
                          <a:spcPct val="107000"/>
                        </a:lnSpc>
                        <a:spcBef>
                          <a:spcPts val="0"/>
                        </a:spcBef>
                        <a:spcAft>
                          <a:spcPts val="800"/>
                        </a:spcAft>
                        <a:buClrTx/>
                        <a:buSzTx/>
                        <a:buFontTx/>
                        <a:buNone/>
                        <a:tabLst/>
                        <a:defRPr/>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0 баллов = 4 ошибки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3 балла = 0 ошибок</a:t>
                      </a:r>
                    </a:p>
                    <a:p>
                      <a:pPr algn="just">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2 балла = 1 ошибка</a:t>
                      </a:r>
                    </a:p>
                    <a:p>
                      <a:pPr algn="just">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1 балл = </a:t>
                      </a:r>
                      <a:r>
                        <a:rPr lang="ru-RU" sz="1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 ошибки</a:t>
                      </a:r>
                    </a:p>
                    <a:p>
                      <a:pPr marL="0" marR="0" lvl="0" indent="0" algn="just" defTabSz="914400" rtl="0" eaLnBrk="1" fontAlgn="auto" latinLnBrk="0" hangingPunct="1">
                        <a:lnSpc>
                          <a:spcPct val="107000"/>
                        </a:lnSpc>
                        <a:spcBef>
                          <a:spcPts val="0"/>
                        </a:spcBef>
                        <a:spcAft>
                          <a:spcPts val="800"/>
                        </a:spcAft>
                        <a:buClrTx/>
                        <a:buSzTx/>
                        <a:buFontTx/>
                        <a:buNone/>
                        <a:tabLst/>
                        <a:defRPr/>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0 баллов = </a:t>
                      </a:r>
                      <a:r>
                        <a:rPr lang="ru-RU" sz="1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3</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или 4 ошибки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3076673"/>
                  </a:ext>
                </a:extLst>
              </a:tr>
            </a:tbl>
          </a:graphicData>
        </a:graphic>
      </p:graphicFrame>
    </p:spTree>
    <p:extLst>
      <p:ext uri="{BB962C8B-B14F-4D97-AF65-F5344CB8AC3E}">
        <p14:creationId xmlns:p14="http://schemas.microsoft.com/office/powerpoint/2010/main" xmlns="" val="746817532"/>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57572" y="0"/>
            <a:ext cx="8428856" cy="1052736"/>
          </a:xfrm>
        </p:spPr>
        <p:txBody>
          <a:bodyPr/>
          <a:lstStyle/>
          <a:p>
            <a:pPr algn="ctr" eaLnBrk="1" hangingPunct="1"/>
            <a:r>
              <a:rPr lang="ru-RU" sz="3200" dirty="0"/>
              <a:t>Появление множественного выбора ответов в задании 13</a:t>
            </a:r>
          </a:p>
        </p:txBody>
      </p:sp>
      <p:graphicFrame>
        <p:nvGraphicFramePr>
          <p:cNvPr id="3" name="Таблица 2">
            <a:extLst>
              <a:ext uri="{FF2B5EF4-FFF2-40B4-BE49-F238E27FC236}">
                <a16:creationId xmlns:a16="http://schemas.microsoft.com/office/drawing/2014/main" xmlns="" id="{FE7C6C59-6A0F-C65D-E4C7-C96027810BA4}"/>
              </a:ext>
            </a:extLst>
          </p:cNvPr>
          <p:cNvGraphicFramePr>
            <a:graphicFrameLocks noGrp="1"/>
          </p:cNvGraphicFramePr>
          <p:nvPr>
            <p:extLst>
              <p:ext uri="{D42A27DB-BD31-4B8C-83A1-F6EECF244321}">
                <p14:modId xmlns:p14="http://schemas.microsoft.com/office/powerpoint/2010/main" xmlns="" val="91925986"/>
              </p:ext>
            </p:extLst>
          </p:nvPr>
        </p:nvGraphicFramePr>
        <p:xfrm>
          <a:off x="755576" y="1484784"/>
          <a:ext cx="7632848" cy="4074668"/>
        </p:xfrm>
        <a:graphic>
          <a:graphicData uri="http://schemas.openxmlformats.org/drawingml/2006/table">
            <a:tbl>
              <a:tblPr firstRow="1" firstCol="1" bandRow="1"/>
              <a:tblGrid>
                <a:gridCol w="3870390">
                  <a:extLst>
                    <a:ext uri="{9D8B030D-6E8A-4147-A177-3AD203B41FA5}">
                      <a16:colId xmlns:a16="http://schemas.microsoft.com/office/drawing/2014/main" xmlns="" val="2831011681"/>
                    </a:ext>
                  </a:extLst>
                </a:gridCol>
                <a:gridCol w="3762458">
                  <a:extLst>
                    <a:ext uri="{9D8B030D-6E8A-4147-A177-3AD203B41FA5}">
                      <a16:colId xmlns:a16="http://schemas.microsoft.com/office/drawing/2014/main" xmlns="" val="2027711465"/>
                    </a:ext>
                  </a:extLst>
                </a:gridCol>
              </a:tblGrid>
              <a:tr h="63161">
                <a:tc>
                  <a:txBody>
                    <a:bodyPr/>
                    <a:lstStyle/>
                    <a:p>
                      <a:pPr algn="ctr"/>
                      <a:r>
                        <a:rPr lang="ru-RU" sz="1000">
                          <a:effectLst/>
                          <a:latin typeface="Times New Roman" panose="02020603050405020304" pitchFamily="18" charset="0"/>
                          <a:ea typeface="Times New Roman" panose="02020603050405020304" pitchFamily="18" charset="0"/>
                          <a:cs typeface="Arial CYR" panose="020B0604020202020204" pitchFamily="34" charset="0"/>
                        </a:rPr>
                        <a:t>2023 г.</a:t>
                      </a:r>
                      <a:endParaRPr lang="ru-RU" sz="1000">
                        <a:effectLst/>
                        <a:latin typeface="Times New Roman" panose="02020603050405020304" pitchFamily="18" charset="0"/>
                        <a:ea typeface="Times New Roman" panose="02020603050405020304" pitchFamily="18" charset="0"/>
                      </a:endParaRPr>
                    </a:p>
                  </a:txBody>
                  <a:tcPr marL="28423" marR="28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a:effectLst/>
                          <a:latin typeface="Times New Roman" panose="02020603050405020304" pitchFamily="18" charset="0"/>
                          <a:ea typeface="Times New Roman" panose="02020603050405020304" pitchFamily="18" charset="0"/>
                        </a:rPr>
                        <a:t>2024 г.</a:t>
                      </a:r>
                    </a:p>
                  </a:txBody>
                  <a:tcPr marL="28423" marR="28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60901700"/>
                  </a:ext>
                </a:extLst>
              </a:tr>
              <a:tr h="3330913">
                <a:tc>
                  <a:txBody>
                    <a:bodyPr/>
                    <a:lstStyle/>
                    <a:p>
                      <a:pPr algn="just"/>
                      <a:r>
                        <a:rPr lang="ru-RU" sz="1000" dirty="0">
                          <a:effectLst/>
                          <a:latin typeface="Times New Roman" panose="02020603050405020304" pitchFamily="18" charset="0"/>
                          <a:ea typeface="Times New Roman" panose="02020603050405020304" pitchFamily="18" charset="0"/>
                        </a:rPr>
                        <a:t>Определите предложение, в котором НЕ </a:t>
                      </a:r>
                      <a:br>
                        <a:rPr lang="ru-RU" sz="1000" dirty="0">
                          <a:effectLst/>
                          <a:latin typeface="Times New Roman" panose="02020603050405020304" pitchFamily="18" charset="0"/>
                          <a:ea typeface="Times New Roman" panose="02020603050405020304" pitchFamily="18" charset="0"/>
                        </a:rPr>
                      </a:br>
                      <a:r>
                        <a:rPr lang="ru-RU" sz="1000" dirty="0">
                          <a:effectLst/>
                          <a:latin typeface="Times New Roman" panose="02020603050405020304" pitchFamily="18" charset="0"/>
                          <a:ea typeface="Times New Roman" panose="02020603050405020304" pitchFamily="18" charset="0"/>
                        </a:rPr>
                        <a:t>с выделенным словом пишется </a:t>
                      </a:r>
                      <a:r>
                        <a:rPr lang="ru-RU" sz="1000" b="1" dirty="0">
                          <a:effectLst/>
                          <a:latin typeface="Times New Roman" panose="02020603050405020304" pitchFamily="18" charset="0"/>
                          <a:ea typeface="Times New Roman" panose="02020603050405020304" pitchFamily="18" charset="0"/>
                        </a:rPr>
                        <a:t>СЛИТНО</a:t>
                      </a:r>
                      <a:r>
                        <a:rPr lang="ru-RU" sz="1000" dirty="0">
                          <a:effectLst/>
                          <a:latin typeface="Times New Roman" panose="02020603050405020304" pitchFamily="18" charset="0"/>
                          <a:ea typeface="Times New Roman" panose="02020603050405020304" pitchFamily="18" charset="0"/>
                        </a:rPr>
                        <a:t>. Раскройте скобки и выпишите это слово.</a:t>
                      </a:r>
                    </a:p>
                    <a:p>
                      <a:pPr algn="just"/>
                      <a:r>
                        <a:rPr lang="ru-RU" sz="1000" dirty="0">
                          <a:effectLst/>
                          <a:latin typeface="Times New Roman" panose="02020603050405020304" pitchFamily="18" charset="0"/>
                          <a:ea typeface="Times New Roman" panose="02020603050405020304" pitchFamily="18" charset="0"/>
                        </a:rPr>
                        <a:t> </a:t>
                      </a:r>
                    </a:p>
                    <a:p>
                      <a:pPr algn="just"/>
                      <a:r>
                        <a:rPr lang="ru-RU" sz="1000" dirty="0">
                          <a:effectLst/>
                          <a:latin typeface="Times New Roman" panose="02020603050405020304" pitchFamily="18" charset="0"/>
                          <a:ea typeface="Times New Roman" panose="02020603050405020304" pitchFamily="18" charset="0"/>
                        </a:rPr>
                        <a:t>Сегодня, когда опреснение морской воды стало экономически затратным и (НЕ)ПОЗВОЛЯЕТ обеспечить питьевой водой все районы Земли, в качестве выхода предлагается проект получения воды при растапливании айсбергов.</a:t>
                      </a:r>
                    </a:p>
                    <a:p>
                      <a:pPr algn="just"/>
                      <a:r>
                        <a:rPr lang="ru-RU" sz="1000" dirty="0">
                          <a:effectLst/>
                          <a:latin typeface="Times New Roman" panose="02020603050405020304" pitchFamily="18" charset="0"/>
                          <a:ea typeface="Times New Roman" panose="02020603050405020304" pitchFamily="18" charset="0"/>
                        </a:rPr>
                        <a:t>(НЕ)ОСОЗНАВАЯ до конца сути важнейших правил коммуникации, многие люди знакомы </a:t>
                      </a:r>
                      <a:br>
                        <a:rPr lang="ru-RU" sz="1000" dirty="0">
                          <a:effectLst/>
                          <a:latin typeface="Times New Roman" panose="02020603050405020304" pitchFamily="18" charset="0"/>
                          <a:ea typeface="Times New Roman" panose="02020603050405020304" pitchFamily="18" charset="0"/>
                        </a:rPr>
                      </a:br>
                      <a:r>
                        <a:rPr lang="ru-RU" sz="1000" dirty="0">
                          <a:effectLst/>
                          <a:latin typeface="Times New Roman" panose="02020603050405020304" pitchFamily="18" charset="0"/>
                          <a:ea typeface="Times New Roman" panose="02020603050405020304" pitchFamily="18" charset="0"/>
                        </a:rPr>
                        <a:t>с ними на словах, забывая о том, что их необходимо использовать каждый день </a:t>
                      </a:r>
                      <a:br>
                        <a:rPr lang="ru-RU" sz="1000" dirty="0">
                          <a:effectLst/>
                          <a:latin typeface="Times New Roman" panose="02020603050405020304" pitchFamily="18" charset="0"/>
                          <a:ea typeface="Times New Roman" panose="02020603050405020304" pitchFamily="18" charset="0"/>
                        </a:rPr>
                      </a:br>
                      <a:r>
                        <a:rPr lang="ru-RU" sz="1000" dirty="0">
                          <a:effectLst/>
                          <a:latin typeface="Times New Roman" panose="02020603050405020304" pitchFamily="18" charset="0"/>
                          <a:ea typeface="Times New Roman" panose="02020603050405020304" pitchFamily="18" charset="0"/>
                        </a:rPr>
                        <a:t>в общении с другими людьми.</a:t>
                      </a:r>
                    </a:p>
                    <a:p>
                      <a:pPr algn="just"/>
                      <a:r>
                        <a:rPr lang="ru-RU" sz="1000" dirty="0">
                          <a:effectLst/>
                          <a:latin typeface="Times New Roman" panose="02020603050405020304" pitchFamily="18" charset="0"/>
                          <a:ea typeface="Times New Roman" panose="02020603050405020304" pitchFamily="18" charset="0"/>
                        </a:rPr>
                        <a:t>Далеко (НЕ)ПРОСТО самостоятельно освоить технологию обработки металла и получить профессию кузнеца.</a:t>
                      </a:r>
                    </a:p>
                    <a:p>
                      <a:pPr algn="just"/>
                      <a:r>
                        <a:rPr lang="ru-RU" sz="1000" dirty="0">
                          <a:effectLst/>
                          <a:latin typeface="Times New Roman" panose="02020603050405020304" pitchFamily="18" charset="0"/>
                          <a:ea typeface="Times New Roman" panose="02020603050405020304" pitchFamily="18" charset="0"/>
                        </a:rPr>
                        <a:t>Я не любитель романтических комедий </a:t>
                      </a:r>
                      <a:br>
                        <a:rPr lang="ru-RU" sz="1000" dirty="0">
                          <a:effectLst/>
                          <a:latin typeface="Times New Roman" panose="02020603050405020304" pitchFamily="18" charset="0"/>
                          <a:ea typeface="Times New Roman" panose="02020603050405020304" pitchFamily="18" charset="0"/>
                        </a:rPr>
                      </a:br>
                      <a:r>
                        <a:rPr lang="ru-RU" sz="1000" dirty="0">
                          <a:effectLst/>
                          <a:latin typeface="Times New Roman" panose="02020603050405020304" pitchFamily="18" charset="0"/>
                          <a:ea typeface="Times New Roman" panose="02020603050405020304" pitchFamily="18" charset="0"/>
                        </a:rPr>
                        <a:t>и легких мелодрам, поэтому фильм я так </a:t>
                      </a:r>
                      <a:br>
                        <a:rPr lang="ru-RU" sz="1000" dirty="0">
                          <a:effectLst/>
                          <a:latin typeface="Times New Roman" panose="02020603050405020304" pitchFamily="18" charset="0"/>
                          <a:ea typeface="Times New Roman" panose="02020603050405020304" pitchFamily="18" charset="0"/>
                        </a:rPr>
                      </a:br>
                      <a:r>
                        <a:rPr lang="ru-RU" sz="1000" dirty="0">
                          <a:effectLst/>
                          <a:latin typeface="Times New Roman" panose="02020603050405020304" pitchFamily="18" charset="0"/>
                          <a:ea typeface="Times New Roman" panose="02020603050405020304" pitchFamily="18" charset="0"/>
                        </a:rPr>
                        <a:t>и (НЕ)ДОСМОТРЕЛ до конца. </a:t>
                      </a:r>
                    </a:p>
                    <a:p>
                      <a:pPr algn="just"/>
                      <a:r>
                        <a:rPr lang="ru-RU" sz="1000" dirty="0">
                          <a:effectLst/>
                          <a:latin typeface="Times New Roman" panose="02020603050405020304" pitchFamily="18" charset="0"/>
                          <a:ea typeface="Times New Roman" panose="02020603050405020304" pitchFamily="18" charset="0"/>
                        </a:rPr>
                        <a:t>Стоит выйти на крыльцо, как осень окружит тебя и начнет настойчиво дышать в лицо холодноватою свежестью своих загадочных черных пространств, горьким запахом первого тонкого льда, сковавшего к ночи (НЕ)ПОДВИЖНЫЕ воды. </a:t>
                      </a:r>
                    </a:p>
                    <a:p>
                      <a:pPr algn="just"/>
                      <a:r>
                        <a:rPr lang="ru-RU" sz="1000" dirty="0">
                          <a:effectLst/>
                          <a:latin typeface="Times New Roman" panose="02020603050405020304" pitchFamily="18" charset="0"/>
                          <a:ea typeface="Times New Roman" panose="02020603050405020304" pitchFamily="18" charset="0"/>
                        </a:rPr>
                        <a:t> </a:t>
                      </a:r>
                    </a:p>
                    <a:p>
                      <a:pPr algn="just"/>
                      <a:r>
                        <a:rPr lang="ru-RU" sz="1000" dirty="0">
                          <a:effectLst/>
                          <a:latin typeface="Times New Roman" panose="02020603050405020304" pitchFamily="18" charset="0"/>
                          <a:ea typeface="Times New Roman" panose="02020603050405020304" pitchFamily="18" charset="0"/>
                        </a:rPr>
                        <a:t>Ответ: ___________________________.</a:t>
                      </a:r>
                    </a:p>
                  </a:txBody>
                  <a:tcPr marL="28423" marR="28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ru-RU" sz="1000" dirty="0">
                          <a:effectLst/>
                          <a:latin typeface="Times New Roman" panose="02020603050405020304" pitchFamily="18" charset="0"/>
                          <a:ea typeface="Times New Roman" panose="02020603050405020304" pitchFamily="18" charset="0"/>
                        </a:rPr>
                        <a:t>Укажите все предложения, в которых НЕ </a:t>
                      </a:r>
                      <a:br>
                        <a:rPr lang="ru-RU" sz="1000" dirty="0">
                          <a:effectLst/>
                          <a:latin typeface="Times New Roman" panose="02020603050405020304" pitchFamily="18" charset="0"/>
                          <a:ea typeface="Times New Roman" panose="02020603050405020304" pitchFamily="18" charset="0"/>
                        </a:rPr>
                      </a:br>
                      <a:r>
                        <a:rPr lang="ru-RU" sz="1000" dirty="0">
                          <a:effectLst/>
                          <a:latin typeface="Times New Roman" panose="02020603050405020304" pitchFamily="18" charset="0"/>
                          <a:ea typeface="Times New Roman" panose="02020603050405020304" pitchFamily="18" charset="0"/>
                        </a:rPr>
                        <a:t>с выделенным словом пишется </a:t>
                      </a:r>
                      <a:r>
                        <a:rPr lang="ru-RU" sz="1000" b="1" dirty="0">
                          <a:effectLst/>
                          <a:latin typeface="Times New Roman" panose="02020603050405020304" pitchFamily="18" charset="0"/>
                          <a:ea typeface="Times New Roman" panose="02020603050405020304" pitchFamily="18" charset="0"/>
                        </a:rPr>
                        <a:t>РАЗДЕЛЬНО</a:t>
                      </a:r>
                      <a:r>
                        <a:rPr lang="ru-RU" sz="1000" dirty="0">
                          <a:effectLst/>
                          <a:latin typeface="Times New Roman" panose="02020603050405020304" pitchFamily="18" charset="0"/>
                          <a:ea typeface="Times New Roman" panose="02020603050405020304" pitchFamily="18" charset="0"/>
                        </a:rPr>
                        <a:t>. Запишите номера этих предложений.</a:t>
                      </a:r>
                    </a:p>
                    <a:p>
                      <a:pPr algn="just"/>
                      <a:r>
                        <a:rPr lang="ru-RU" sz="1000" dirty="0">
                          <a:effectLst/>
                          <a:latin typeface="Times New Roman" panose="02020603050405020304" pitchFamily="18" charset="0"/>
                          <a:ea typeface="Times New Roman" panose="02020603050405020304" pitchFamily="18" charset="0"/>
                        </a:rPr>
                        <a:t> </a:t>
                      </a:r>
                    </a:p>
                    <a:p>
                      <a:pPr algn="just"/>
                      <a:r>
                        <a:rPr lang="ru-RU" sz="1000" dirty="0">
                          <a:effectLst/>
                          <a:latin typeface="Times New Roman" panose="02020603050405020304" pitchFamily="18" charset="0"/>
                          <a:ea typeface="Times New Roman" panose="02020603050405020304" pitchFamily="18" charset="0"/>
                        </a:rPr>
                        <a:t>1) Сегодня, когда опреснение морской воды стало затратным и (НЕ)ПОЗВОЛЯЕТ обеспечить всех питьевой водой, в качестве выхода предлагается проект получения воды при растапливании айсбергов.</a:t>
                      </a:r>
                    </a:p>
                    <a:p>
                      <a:pPr algn="just"/>
                      <a:r>
                        <a:rPr lang="ru-RU" sz="1000" dirty="0">
                          <a:effectLst/>
                          <a:latin typeface="Times New Roman" panose="02020603050405020304" pitchFamily="18" charset="0"/>
                          <a:ea typeface="Times New Roman" panose="02020603050405020304" pitchFamily="18" charset="0"/>
                        </a:rPr>
                        <a:t>2) (НЕ)ОСОЗНАВАЯ сути правил коммуникации, люди знакомы с ними на словах, забывая о том, что их необходимо использовать каждый день.</a:t>
                      </a:r>
                    </a:p>
                    <a:p>
                      <a:pPr algn="just"/>
                      <a:r>
                        <a:rPr lang="ru-RU" sz="1000" dirty="0">
                          <a:effectLst/>
                          <a:latin typeface="Times New Roman" panose="02020603050405020304" pitchFamily="18" charset="0"/>
                          <a:ea typeface="Times New Roman" panose="02020603050405020304" pitchFamily="18" charset="0"/>
                        </a:rPr>
                        <a:t>3) Самостоятельно осваивать технологию обработки металла и получать профессию кузнеца – очень (НЕ)ПРОСТОЕ занятие.</a:t>
                      </a:r>
                    </a:p>
                    <a:p>
                      <a:pPr algn="just"/>
                      <a:r>
                        <a:rPr lang="ru-RU" sz="1000" dirty="0">
                          <a:effectLst/>
                          <a:latin typeface="Times New Roman" panose="02020603050405020304" pitchFamily="18" charset="0"/>
                          <a:ea typeface="Times New Roman" panose="02020603050405020304" pitchFamily="18" charset="0"/>
                        </a:rPr>
                        <a:t>4) Я не любитель романтических комедий </a:t>
                      </a:r>
                      <a:br>
                        <a:rPr lang="ru-RU" sz="1000" dirty="0">
                          <a:effectLst/>
                          <a:latin typeface="Times New Roman" panose="02020603050405020304" pitchFamily="18" charset="0"/>
                          <a:ea typeface="Times New Roman" panose="02020603050405020304" pitchFamily="18" charset="0"/>
                        </a:rPr>
                      </a:br>
                      <a:r>
                        <a:rPr lang="ru-RU" sz="1000" dirty="0">
                          <a:effectLst/>
                          <a:latin typeface="Times New Roman" panose="02020603050405020304" pitchFamily="18" charset="0"/>
                          <a:ea typeface="Times New Roman" panose="02020603050405020304" pitchFamily="18" charset="0"/>
                        </a:rPr>
                        <a:t>и легких мелодрам, поэтому фильм я так </a:t>
                      </a:r>
                      <a:br>
                        <a:rPr lang="ru-RU" sz="1000" dirty="0">
                          <a:effectLst/>
                          <a:latin typeface="Times New Roman" panose="02020603050405020304" pitchFamily="18" charset="0"/>
                          <a:ea typeface="Times New Roman" panose="02020603050405020304" pitchFamily="18" charset="0"/>
                        </a:rPr>
                      </a:br>
                      <a:r>
                        <a:rPr lang="ru-RU" sz="1000" dirty="0">
                          <a:effectLst/>
                          <a:latin typeface="Times New Roman" panose="02020603050405020304" pitchFamily="18" charset="0"/>
                          <a:ea typeface="Times New Roman" panose="02020603050405020304" pitchFamily="18" charset="0"/>
                        </a:rPr>
                        <a:t>и (НЕ)ДОСМОТРЕЛ до конца.</a:t>
                      </a:r>
                    </a:p>
                    <a:p>
                      <a:pPr algn="just"/>
                      <a:r>
                        <a:rPr lang="ru-RU" sz="1000" dirty="0">
                          <a:effectLst/>
                          <a:latin typeface="Times New Roman" panose="02020603050405020304" pitchFamily="18" charset="0"/>
                          <a:ea typeface="Times New Roman" panose="02020603050405020304" pitchFamily="18" charset="0"/>
                        </a:rPr>
                        <a:t>5) Стоит выйти на крыльцо, как осень начнет дышать в лицо горьким запахом первого тонкого льда, сковавшего (НЕ)ПОДВИЖНЫЕ воды.</a:t>
                      </a:r>
                    </a:p>
                    <a:p>
                      <a:r>
                        <a:rPr lang="ru-RU" sz="1000" dirty="0">
                          <a:effectLst/>
                          <a:latin typeface="Times New Roman" panose="02020603050405020304" pitchFamily="18" charset="0"/>
                          <a:ea typeface="Times New Roman" panose="02020603050405020304" pitchFamily="18" charset="0"/>
                        </a:rPr>
                        <a:t> </a:t>
                      </a:r>
                    </a:p>
                    <a:p>
                      <a:r>
                        <a:rPr lang="ru-RU" sz="1000" dirty="0">
                          <a:effectLst/>
                          <a:latin typeface="Times New Roman" panose="02020603050405020304" pitchFamily="18" charset="0"/>
                          <a:ea typeface="Times New Roman" panose="02020603050405020304" pitchFamily="18" charset="0"/>
                        </a:rPr>
                        <a:t>Ответ: ________________________.</a:t>
                      </a:r>
                    </a:p>
                    <a:p>
                      <a:pPr algn="ctr">
                        <a:lnSpc>
                          <a:spcPct val="107000"/>
                        </a:lnSpc>
                        <a:spcAft>
                          <a:spcPts val="800"/>
                        </a:spcAft>
                      </a:pPr>
                      <a:r>
                        <a:rPr lang="ru-RU" sz="1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ИЛИ</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000" dirty="0">
                          <a:effectLst/>
                          <a:latin typeface="Times New Roman" panose="02020603050405020304" pitchFamily="18" charset="0"/>
                          <a:ea typeface="Times New Roman" panose="02020603050405020304" pitchFamily="18" charset="0"/>
                        </a:rPr>
                        <a:t>Укажите все предложения, в которых НЕ </a:t>
                      </a:r>
                      <a:br>
                        <a:rPr lang="ru-RU" sz="1000" dirty="0">
                          <a:effectLst/>
                          <a:latin typeface="Times New Roman" panose="02020603050405020304" pitchFamily="18" charset="0"/>
                          <a:ea typeface="Times New Roman" panose="02020603050405020304" pitchFamily="18" charset="0"/>
                        </a:rPr>
                      </a:br>
                      <a:r>
                        <a:rPr lang="ru-RU" sz="1000" dirty="0">
                          <a:effectLst/>
                          <a:latin typeface="Times New Roman" panose="02020603050405020304" pitchFamily="18" charset="0"/>
                          <a:ea typeface="Times New Roman" panose="02020603050405020304" pitchFamily="18" charset="0"/>
                        </a:rPr>
                        <a:t>с выделенным словом пишется </a:t>
                      </a:r>
                      <a:r>
                        <a:rPr lang="ru-RU" sz="1000" b="1" dirty="0">
                          <a:effectLst/>
                          <a:latin typeface="Times New Roman" panose="02020603050405020304" pitchFamily="18" charset="0"/>
                          <a:ea typeface="Times New Roman" panose="02020603050405020304" pitchFamily="18" charset="0"/>
                        </a:rPr>
                        <a:t>СЛИТНО</a:t>
                      </a:r>
                      <a:r>
                        <a:rPr lang="ru-RU" sz="1000" dirty="0">
                          <a:effectLst/>
                          <a:latin typeface="Times New Roman" panose="02020603050405020304" pitchFamily="18" charset="0"/>
                          <a:ea typeface="Times New Roman" panose="02020603050405020304" pitchFamily="18" charset="0"/>
                        </a:rPr>
                        <a:t>. Запишите номера этих предложений.</a:t>
                      </a:r>
                    </a:p>
                  </a:txBody>
                  <a:tcPr marL="28423" marR="28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66646638"/>
                  </a:ext>
                </a:extLst>
              </a:tr>
            </a:tbl>
          </a:graphicData>
        </a:graphic>
      </p:graphicFrame>
    </p:spTree>
    <p:extLst>
      <p:ext uri="{BB962C8B-B14F-4D97-AF65-F5344CB8AC3E}">
        <p14:creationId xmlns:p14="http://schemas.microsoft.com/office/powerpoint/2010/main" xmlns="" val="3373399557"/>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57572" y="0"/>
            <a:ext cx="8428856" cy="1052736"/>
          </a:xfrm>
        </p:spPr>
        <p:txBody>
          <a:bodyPr/>
          <a:lstStyle/>
          <a:p>
            <a:pPr algn="ctr" eaLnBrk="1" hangingPunct="1"/>
            <a:r>
              <a:rPr lang="ru-RU" sz="3200" dirty="0"/>
              <a:t>Появление множественного выбора ответов в задании 14</a:t>
            </a:r>
          </a:p>
        </p:txBody>
      </p:sp>
      <p:pic>
        <p:nvPicPr>
          <p:cNvPr id="2" name="Рисунок 1">
            <a:extLst>
              <a:ext uri="{FF2B5EF4-FFF2-40B4-BE49-F238E27FC236}">
                <a16:creationId xmlns:a16="http://schemas.microsoft.com/office/drawing/2014/main" xmlns="" id="{85FA7EA4-01EA-06C6-0D12-7322A6EE7DF5}"/>
              </a:ext>
            </a:extLst>
          </p:cNvPr>
          <p:cNvPicPr>
            <a:picLocks noChangeAspect="1"/>
          </p:cNvPicPr>
          <p:nvPr/>
        </p:nvPicPr>
        <p:blipFill rotWithShape="1">
          <a:blip r:embed="rId2"/>
          <a:srcRect l="28738" t="30390" r="24012" b="10781"/>
          <a:stretch/>
        </p:blipFill>
        <p:spPr>
          <a:xfrm>
            <a:off x="868732" y="1052736"/>
            <a:ext cx="7406535" cy="5184576"/>
          </a:xfrm>
          <a:prstGeom prst="rect">
            <a:avLst/>
          </a:prstGeom>
        </p:spPr>
      </p:pic>
    </p:spTree>
    <p:extLst>
      <p:ext uri="{BB962C8B-B14F-4D97-AF65-F5344CB8AC3E}">
        <p14:creationId xmlns:p14="http://schemas.microsoft.com/office/powerpoint/2010/main" xmlns="" val="3826720631"/>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95536" y="161278"/>
            <a:ext cx="8428856" cy="648072"/>
          </a:xfrm>
        </p:spPr>
        <p:txBody>
          <a:bodyPr/>
          <a:lstStyle/>
          <a:p>
            <a:pPr algn="ctr" eaLnBrk="1" hangingPunct="1"/>
            <a:r>
              <a:rPr lang="ru-RU" sz="3200" dirty="0"/>
              <a:t>! Задание 16 ЕГЭ по русскому языку</a:t>
            </a:r>
          </a:p>
        </p:txBody>
      </p:sp>
      <p:sp>
        <p:nvSpPr>
          <p:cNvPr id="3" name="TextBox 2">
            <a:extLst>
              <a:ext uri="{FF2B5EF4-FFF2-40B4-BE49-F238E27FC236}">
                <a16:creationId xmlns:a16="http://schemas.microsoft.com/office/drawing/2014/main" xmlns="" id="{0F5523CA-CDCA-9DB7-D879-B62764F280D0}"/>
              </a:ext>
            </a:extLst>
          </p:cNvPr>
          <p:cNvSpPr txBox="1"/>
          <p:nvPr/>
        </p:nvSpPr>
        <p:spPr>
          <a:xfrm>
            <a:off x="4999595" y="1129968"/>
            <a:ext cx="3234431" cy="193899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ru-RU" sz="3000" b="0" i="0" u="wavyHeavy" strike="noStrike" kern="1200" cap="none" spc="0" normalizeH="0" noProof="0" dirty="0">
                <a:ln>
                  <a:noFill/>
                </a:ln>
                <a:solidFill>
                  <a:prstClr val="black"/>
                </a:solidFill>
                <a:effectLst/>
                <a:uLnTx/>
                <a:uFillTx/>
                <a:latin typeface="Calibri"/>
                <a:ea typeface="+mn-ea"/>
                <a:cs typeface="+mn-cs"/>
              </a:rPr>
              <a:t>Яркая,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ru-RU" sz="3000" b="0" i="0" u="wavyHeavy" strike="noStrike" kern="1200" cap="none" spc="0" normalizeH="0" noProof="0" dirty="0">
                <a:ln>
                  <a:noFill/>
                </a:ln>
                <a:solidFill>
                  <a:prstClr val="black"/>
                </a:solidFill>
                <a:effectLst/>
                <a:uLnTx/>
                <a:uFillTx/>
                <a:latin typeface="Calibri"/>
                <a:ea typeface="+mn-ea"/>
                <a:cs typeface="+mn-cs"/>
              </a:rPr>
              <a:t>расшитая бисером</a:t>
            </a:r>
            <a:r>
              <a:rPr kumimoji="0" lang="ru-RU" sz="3000" b="0" i="0" u="none" strike="noStrike" kern="1200" cap="none" spc="0" normalizeH="0" baseline="0" noProof="0" dirty="0">
                <a:ln>
                  <a:noFill/>
                </a:ln>
                <a:solidFill>
                  <a:prstClr val="black"/>
                </a:solidFill>
                <a:effectLst/>
                <a:uLnTx/>
                <a:uFillTx/>
                <a:latin typeface="Calibri"/>
                <a:ea typeface="+mn-ea"/>
                <a:cs typeface="+mn-cs"/>
              </a:rPr>
              <a:t> рубашка украшала витрину магазина.</a:t>
            </a:r>
          </a:p>
        </p:txBody>
      </p:sp>
      <p:sp>
        <p:nvSpPr>
          <p:cNvPr id="4" name="Content Placeholder 6">
            <a:extLst>
              <a:ext uri="{FF2B5EF4-FFF2-40B4-BE49-F238E27FC236}">
                <a16:creationId xmlns:a16="http://schemas.microsoft.com/office/drawing/2014/main" xmlns="" id="{EE192C3E-9174-A41E-05CA-A450BABC2B1E}"/>
              </a:ext>
            </a:extLst>
          </p:cNvPr>
          <p:cNvSpPr txBox="1">
            <a:spLocks/>
          </p:cNvSpPr>
          <p:nvPr/>
        </p:nvSpPr>
        <p:spPr>
          <a:xfrm>
            <a:off x="467544" y="3789040"/>
            <a:ext cx="8496944" cy="3577702"/>
          </a:xfrm>
          <a:prstGeom prst="rect">
            <a:avLst/>
          </a:prstGeom>
        </p:spPr>
        <p:txBody>
          <a:bodyPr vert="horz" lIns="0" tIns="0" rIns="0" bIns="0" rtlCol="0">
            <a:normAutofit/>
          </a:bodyPr>
          <a:lstStyle>
            <a:lvl1pPr marL="0" indent="0" algn="l" defTabSz="914400" rtl="0" eaLnBrk="1" latinLnBrk="0" hangingPunct="1">
              <a:lnSpc>
                <a:spcPts val="2900"/>
              </a:lnSpc>
              <a:spcBef>
                <a:spcPts val="0"/>
              </a:spcBef>
              <a:spcAft>
                <a:spcPts val="2900"/>
              </a:spcAft>
              <a:buFont typeface="YS Regular" panose="020B0604020202020204" pitchFamily="34" charset="0"/>
              <a:buNone/>
              <a:tabLst/>
              <a:defRPr sz="2400" kern="1200">
                <a:solidFill>
                  <a:schemeClr val="tx1"/>
                </a:solidFill>
                <a:latin typeface="+mn-lt"/>
                <a:ea typeface="+mn-ea"/>
                <a:cs typeface="+mn-cs"/>
              </a:defRPr>
            </a:lvl1pPr>
            <a:lvl2pPr marL="363538" indent="0" algn="l" defTabSz="914400" rtl="0" eaLnBrk="1" latinLnBrk="0" hangingPunct="1">
              <a:lnSpc>
                <a:spcPts val="2900"/>
              </a:lnSpc>
              <a:spcBef>
                <a:spcPts val="0"/>
              </a:spcBef>
              <a:spcAft>
                <a:spcPts val="2900"/>
              </a:spcAft>
              <a:buFont typeface="YS Regular" panose="020B0604020202020204" pitchFamily="34" charset="0"/>
              <a:buNone/>
              <a:tabLst/>
              <a:defRPr sz="2400" kern="1200">
                <a:solidFill>
                  <a:schemeClr val="tx1"/>
                </a:solidFill>
                <a:latin typeface="+mn-lt"/>
                <a:ea typeface="+mn-ea"/>
                <a:cs typeface="+mn-cs"/>
              </a:defRPr>
            </a:lvl2pPr>
            <a:lvl3pPr marL="503238" indent="-358775" algn="l" defTabSz="914400" rtl="0" eaLnBrk="1" latinLnBrk="0" hangingPunct="1">
              <a:lnSpc>
                <a:spcPts val="2900"/>
              </a:lnSpc>
              <a:spcBef>
                <a:spcPts val="0"/>
              </a:spcBef>
              <a:spcAft>
                <a:spcPts val="2900"/>
              </a:spcAft>
              <a:buClr>
                <a:schemeClr val="accent1"/>
              </a:buClr>
              <a:buFont typeface="System Font Regular"/>
              <a:buChar char="●"/>
              <a:tabLst/>
              <a:defRPr sz="2400" kern="1200">
                <a:solidFill>
                  <a:schemeClr val="tx1"/>
                </a:solidFill>
                <a:latin typeface="+mn-lt"/>
                <a:ea typeface="+mn-ea"/>
                <a:cs typeface="+mn-cs"/>
              </a:defRPr>
            </a:lvl3pPr>
            <a:lvl4pPr marL="935038" indent="-287338" algn="l" defTabSz="914400" rtl="0" eaLnBrk="1" latinLnBrk="0" hangingPunct="1">
              <a:lnSpc>
                <a:spcPts val="2900"/>
              </a:lnSpc>
              <a:spcBef>
                <a:spcPts val="0"/>
              </a:spcBef>
              <a:spcAft>
                <a:spcPts val="2900"/>
              </a:spcAft>
              <a:buClr>
                <a:schemeClr val="accent1"/>
              </a:buClr>
              <a:buFont typeface="Arial" panose="020B0604020202020204" pitchFamily="34" charset="0"/>
              <a:buChar char="•"/>
              <a:tabLst/>
              <a:defRPr sz="2400" kern="1200">
                <a:solidFill>
                  <a:schemeClr val="tx1"/>
                </a:solidFill>
                <a:latin typeface="+mn-lt"/>
                <a:ea typeface="+mn-ea"/>
                <a:cs typeface="+mn-cs"/>
              </a:defRPr>
            </a:lvl4pPr>
            <a:lvl5pPr marL="1440000" indent="-287338" algn="l" defTabSz="914400" rtl="0" eaLnBrk="1" latinLnBrk="0" hangingPunct="1">
              <a:lnSpc>
                <a:spcPts val="2900"/>
              </a:lnSpc>
              <a:spcBef>
                <a:spcPts val="0"/>
              </a:spcBef>
              <a:spcAft>
                <a:spcPts val="2900"/>
              </a:spcAft>
              <a:buClr>
                <a:schemeClr val="accent1"/>
              </a:buClr>
              <a:buFont typeface="Arial" panose="020B0604020202020204" pitchFamily="34" charset="0"/>
              <a:buChar char="•"/>
              <a:tabLst/>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YS Regular"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YS Regular"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YS Regular"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YS Regular"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900"/>
              </a:lnSpc>
              <a:spcBef>
                <a:spcPts val="0"/>
              </a:spcBef>
              <a:spcAft>
                <a:spcPts val="0"/>
              </a:spcAft>
              <a:buClrTx/>
              <a:buSzTx/>
              <a:buFont typeface="YS Regular" panose="020B0604020202020204" pitchFamily="34" charset="0"/>
              <a:buNone/>
              <a:tabLst/>
              <a:defRPr/>
            </a:pPr>
            <a:r>
              <a:rPr kumimoji="0" lang="ru-RU" sz="2800" b="0" i="1" u="none" strike="noStrike" kern="1200" cap="none" spc="0" normalizeH="0" baseline="0" noProof="0" dirty="0">
                <a:ln>
                  <a:noFill/>
                </a:ln>
                <a:solidFill>
                  <a:prstClr val="black"/>
                </a:solidFill>
                <a:effectLst/>
                <a:uLnTx/>
                <a:uFillTx/>
                <a:latin typeface="Arial" panose="020F0502020204030204"/>
                <a:ea typeface="+mn-ea"/>
                <a:cs typeface="+mn-cs"/>
              </a:rPr>
              <a:t>В комнате было душно</a:t>
            </a:r>
            <a:r>
              <a:rPr kumimoji="0" lang="ru-RU" sz="2800" b="0" i="1" u="none" strike="noStrike" kern="1200" cap="none" spc="0" normalizeH="0" baseline="0" noProof="0" dirty="0">
                <a:ln>
                  <a:noFill/>
                </a:ln>
                <a:solidFill>
                  <a:prstClr val="black"/>
                </a:solidFill>
                <a:effectLst/>
                <a:highlight>
                  <a:srgbClr val="FFFF00"/>
                </a:highlight>
                <a:uLnTx/>
                <a:uFillTx/>
                <a:latin typeface="Arial" panose="020F0502020204030204"/>
                <a:ea typeface="+mn-ea"/>
                <a:cs typeface="+mn-cs"/>
              </a:rPr>
              <a:t>,</a:t>
            </a:r>
            <a:r>
              <a:rPr kumimoji="0" lang="ru-RU" sz="2800" b="0" i="1" u="none" strike="noStrike" kern="1200" cap="none" spc="0" normalizeH="0" baseline="0" noProof="0" dirty="0">
                <a:ln>
                  <a:noFill/>
                </a:ln>
                <a:solidFill>
                  <a:prstClr val="black"/>
                </a:solidFill>
                <a:effectLst/>
                <a:uLnTx/>
                <a:uFillTx/>
                <a:latin typeface="Arial" panose="020F0502020204030204"/>
                <a:ea typeface="+mn-ea"/>
                <a:cs typeface="+mn-cs"/>
              </a:rPr>
              <a:t> </a:t>
            </a:r>
            <a:r>
              <a:rPr kumimoji="0" lang="ru-RU" sz="2800" b="0" i="1" u="none" strike="noStrike" kern="1200" cap="none" spc="0" normalizeH="0" baseline="0" noProof="0" dirty="0">
                <a:ln>
                  <a:noFill/>
                </a:ln>
                <a:solidFill>
                  <a:prstClr val="black"/>
                </a:solidFill>
                <a:effectLst/>
                <a:highlight>
                  <a:srgbClr val="FF00FF"/>
                </a:highlight>
                <a:uLnTx/>
                <a:uFillTx/>
                <a:latin typeface="Arial" panose="020F0502020204030204"/>
                <a:ea typeface="+mn-ea"/>
                <a:cs typeface="+mn-cs"/>
              </a:rPr>
              <a:t>и</a:t>
            </a:r>
            <a:r>
              <a:rPr kumimoji="0" lang="ru-RU" sz="2800" b="0" i="1" u="none" strike="noStrike" kern="1200" cap="none" spc="0" normalizeH="0" baseline="0" noProof="0" dirty="0">
                <a:ln>
                  <a:noFill/>
                </a:ln>
                <a:solidFill>
                  <a:prstClr val="black"/>
                </a:solidFill>
                <a:effectLst/>
                <a:uLnTx/>
                <a:uFillTx/>
                <a:latin typeface="Arial" panose="020F0502020204030204"/>
                <a:ea typeface="+mn-ea"/>
                <a:cs typeface="+mn-cs"/>
              </a:rPr>
              <a:t> мне захотелось выйти        на свежий воздух.</a:t>
            </a:r>
          </a:p>
          <a:p>
            <a:pPr marL="0" marR="0" lvl="0" indent="0" algn="l" defTabSz="914400" rtl="0" eaLnBrk="1" fontAlgn="auto" latinLnBrk="0" hangingPunct="1">
              <a:lnSpc>
                <a:spcPts val="2900"/>
              </a:lnSpc>
              <a:spcBef>
                <a:spcPts val="0"/>
              </a:spcBef>
              <a:spcAft>
                <a:spcPts val="0"/>
              </a:spcAft>
              <a:buClrTx/>
              <a:buSzTx/>
              <a:buFont typeface="YS Regular" panose="020B0604020202020204" pitchFamily="34" charset="0"/>
              <a:buNone/>
              <a:tabLst/>
              <a:defRPr/>
            </a:pPr>
            <a:endParaRPr kumimoji="0" lang="ru-RU" sz="2800" b="0" i="1" u="none" strike="noStrike" kern="1200" cap="none" spc="0" normalizeH="0" baseline="0" noProof="0" dirty="0">
              <a:ln>
                <a:noFill/>
              </a:ln>
              <a:solidFill>
                <a:prstClr val="black"/>
              </a:solidFill>
              <a:effectLst/>
              <a:uLnTx/>
              <a:uFillTx/>
              <a:latin typeface="Arial" panose="020F0502020204030204"/>
              <a:ea typeface="+mn-ea"/>
              <a:cs typeface="+mn-cs"/>
            </a:endParaRPr>
          </a:p>
          <a:p>
            <a:pPr marL="0" marR="0" lvl="0" indent="0" algn="l" defTabSz="914400" rtl="0" eaLnBrk="1" fontAlgn="auto" latinLnBrk="0" hangingPunct="1">
              <a:lnSpc>
                <a:spcPts val="2900"/>
              </a:lnSpc>
              <a:spcBef>
                <a:spcPts val="0"/>
              </a:spcBef>
              <a:spcAft>
                <a:spcPts val="0"/>
              </a:spcAft>
              <a:buClrTx/>
              <a:buSzTx/>
              <a:buFont typeface="YS Regular" panose="020B0604020202020204" pitchFamily="34" charset="0"/>
              <a:buNone/>
              <a:tabLst/>
              <a:defRPr/>
            </a:pPr>
            <a:r>
              <a:rPr kumimoji="0" lang="ru-RU" sz="2800" b="0" i="0" u="none" strike="noStrike" kern="1200" cap="none" spc="0" normalizeH="0" baseline="0" noProof="0" dirty="0">
                <a:ln>
                  <a:noFill/>
                </a:ln>
                <a:solidFill>
                  <a:prstClr val="black"/>
                </a:solidFill>
                <a:effectLst/>
                <a:uLnTx/>
                <a:uFillTx/>
                <a:latin typeface="Arial" panose="020F0502020204030204"/>
                <a:ea typeface="+mn-ea"/>
                <a:cs typeface="+mn-cs"/>
              </a:rPr>
              <a:t>- нет общего второстепенного члена;</a:t>
            </a:r>
          </a:p>
          <a:p>
            <a:pPr marL="0" marR="0" lvl="0" indent="0" algn="l" defTabSz="914400" rtl="0" eaLnBrk="1" fontAlgn="auto" latinLnBrk="0" hangingPunct="1">
              <a:lnSpc>
                <a:spcPts val="2900"/>
              </a:lnSpc>
              <a:spcBef>
                <a:spcPts val="0"/>
              </a:spcBef>
              <a:spcAft>
                <a:spcPts val="0"/>
              </a:spcAft>
              <a:buClrTx/>
              <a:buSzTx/>
              <a:buFont typeface="YS Regular" panose="020B0604020202020204" pitchFamily="34" charset="0"/>
              <a:buNone/>
              <a:tabLst/>
              <a:defRPr/>
            </a:pPr>
            <a:r>
              <a:rPr kumimoji="0" lang="ru-RU" sz="2800" b="0" i="0" u="none" strike="noStrike" kern="1200" cap="none" spc="0" normalizeH="0" baseline="0" noProof="0" dirty="0">
                <a:ln>
                  <a:noFill/>
                </a:ln>
                <a:solidFill>
                  <a:prstClr val="black"/>
                </a:solidFill>
                <a:effectLst/>
                <a:uLnTx/>
                <a:uFillTx/>
                <a:latin typeface="Arial" panose="020F0502020204030204"/>
                <a:ea typeface="+mn-ea"/>
                <a:cs typeface="+mn-cs"/>
              </a:rPr>
              <a:t>- обе части безличные, но разнонаправленные                   в смысловом отношении </a:t>
            </a:r>
          </a:p>
          <a:p>
            <a:pPr marR="0" lvl="0" algn="l" defTabSz="914400" rtl="0" eaLnBrk="1" fontAlgn="auto" latinLnBrk="0" hangingPunct="1">
              <a:lnSpc>
                <a:spcPts val="2900"/>
              </a:lnSpc>
              <a:spcBef>
                <a:spcPts val="0"/>
              </a:spcBef>
              <a:spcAft>
                <a:spcPts val="0"/>
              </a:spcAft>
              <a:buClrTx/>
              <a:buSzTx/>
              <a:tabLst/>
              <a:defRPr/>
            </a:pPr>
            <a:endParaRPr kumimoji="0" lang="ru-RU"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367E40E9-7A71-E5D6-EA4D-59230A53D453}"/>
              </a:ext>
            </a:extLst>
          </p:cNvPr>
          <p:cNvSpPr txBox="1"/>
          <p:nvPr/>
        </p:nvSpPr>
        <p:spPr>
          <a:xfrm>
            <a:off x="1043608" y="1136916"/>
            <a:ext cx="3355759" cy="193899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ru-RU" sz="3000" b="0" i="0" u="wavyHeavy" strike="noStrike" kern="1200" cap="none" spc="0" normalizeH="0" noProof="0" dirty="0">
                <a:ln>
                  <a:noFill/>
                </a:ln>
                <a:solidFill>
                  <a:prstClr val="black"/>
                </a:solidFill>
                <a:effectLst/>
                <a:uLnTx/>
                <a:uFillTx/>
                <a:latin typeface="Calibri"/>
                <a:ea typeface="+mn-ea"/>
                <a:cs typeface="+mn-cs"/>
              </a:rPr>
              <a:t>Расшитая бисером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ru-RU" sz="3000" b="0" i="0" u="wavyHeavy" strike="noStrike" kern="1200" cap="none" spc="0" normalizeH="0" noProof="0" dirty="0">
                <a:ln>
                  <a:noFill/>
                </a:ln>
                <a:solidFill>
                  <a:prstClr val="black"/>
                </a:solidFill>
                <a:effectLst/>
                <a:uLnTx/>
                <a:uFillTx/>
                <a:latin typeface="Calibri"/>
                <a:ea typeface="+mn-ea"/>
                <a:cs typeface="+mn-cs"/>
              </a:rPr>
              <a:t>яркая</a:t>
            </a:r>
            <a:r>
              <a:rPr kumimoji="0" lang="ru-RU" sz="3000" b="0" i="0" u="none" strike="noStrike" kern="1200" cap="none" spc="0" normalizeH="0" baseline="0" noProof="0" dirty="0">
                <a:ln>
                  <a:noFill/>
                </a:ln>
                <a:solidFill>
                  <a:prstClr val="black"/>
                </a:solidFill>
                <a:effectLst/>
                <a:uLnTx/>
                <a:uFillTx/>
                <a:latin typeface="Calibri"/>
                <a:ea typeface="+mn-ea"/>
                <a:cs typeface="+mn-cs"/>
              </a:rPr>
              <a:t> рубашка украшала витрину магазина.</a:t>
            </a:r>
          </a:p>
        </p:txBody>
      </p:sp>
    </p:spTree>
    <p:extLst>
      <p:ext uri="{BB962C8B-B14F-4D97-AF65-F5344CB8AC3E}">
        <p14:creationId xmlns:p14="http://schemas.microsoft.com/office/powerpoint/2010/main" xmlns="" val="3931839785"/>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95536" y="161278"/>
            <a:ext cx="8428856" cy="648072"/>
          </a:xfrm>
        </p:spPr>
        <p:txBody>
          <a:bodyPr/>
          <a:lstStyle/>
          <a:p>
            <a:pPr algn="ctr" eaLnBrk="1" hangingPunct="1"/>
            <a:r>
              <a:rPr lang="ru-RU" sz="3200" dirty="0"/>
              <a:t>! Задание 18 ЕГЭ по русскому языку</a:t>
            </a:r>
          </a:p>
        </p:txBody>
      </p:sp>
      <p:sp>
        <p:nvSpPr>
          <p:cNvPr id="6" name="TextBox 5">
            <a:extLst>
              <a:ext uri="{FF2B5EF4-FFF2-40B4-BE49-F238E27FC236}">
                <a16:creationId xmlns:a16="http://schemas.microsoft.com/office/drawing/2014/main" xmlns="" id="{A5E8B4EB-443B-70D2-74FA-83998C13CBEB}"/>
              </a:ext>
            </a:extLst>
          </p:cNvPr>
          <p:cNvSpPr txBox="1"/>
          <p:nvPr/>
        </p:nvSpPr>
        <p:spPr>
          <a:xfrm>
            <a:off x="971600" y="1311991"/>
            <a:ext cx="7488832" cy="3052759"/>
          </a:xfrm>
          <a:prstGeom prst="rect">
            <a:avLst/>
          </a:prstGeom>
          <a:noFill/>
        </p:spPr>
        <p:txBody>
          <a:bodyPr wrap="square">
            <a:spAutoFit/>
          </a:bodyPr>
          <a:lstStyle/>
          <a:p>
            <a:pPr indent="450215" algn="just">
              <a:lnSpc>
                <a:spcPct val="107000"/>
              </a:lnSpc>
              <a:spcAft>
                <a:spcPts val="800"/>
              </a:spcAft>
            </a:pP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 Женя, – говорит Марина, вертясь вокруг высокого юноши, – покажи (1) пожалуйста (2) скорей свои камешки. Такая обида – сейчас машина придет!</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 Такая обида! – смеясь, передразнивает студент. – В Москве увидишь. Я к вам (3) может быть (4) скоро в гости приеду… А ну, силы набралась за лето? – И он хватает Марину за руку.</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 Ай! – кричит Марина. – Женька опять силу показывает (5) Софья Дмитриевна!</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r">
              <a:lnSpc>
                <a:spcPct val="107000"/>
              </a:lnSpc>
              <a:spcAft>
                <a:spcPts val="800"/>
              </a:spcAft>
            </a:pP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(По Э. Эмден)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487461220"/>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95536" y="161278"/>
            <a:ext cx="8428856" cy="648072"/>
          </a:xfrm>
        </p:spPr>
        <p:txBody>
          <a:bodyPr/>
          <a:lstStyle/>
          <a:p>
            <a:pPr algn="ctr" eaLnBrk="1" hangingPunct="1"/>
            <a:r>
              <a:rPr lang="ru-RU" sz="3200" dirty="0"/>
              <a:t>! Задание 19 ЕГЭ по русскому языку</a:t>
            </a:r>
          </a:p>
        </p:txBody>
      </p:sp>
      <p:sp>
        <p:nvSpPr>
          <p:cNvPr id="5" name="TextBox 4">
            <a:extLst>
              <a:ext uri="{FF2B5EF4-FFF2-40B4-BE49-F238E27FC236}">
                <a16:creationId xmlns:a16="http://schemas.microsoft.com/office/drawing/2014/main" xmlns="" id="{44B96E5E-CE95-650B-3419-8D2393FF1BCC}"/>
              </a:ext>
            </a:extLst>
          </p:cNvPr>
          <p:cNvSpPr txBox="1"/>
          <p:nvPr/>
        </p:nvSpPr>
        <p:spPr>
          <a:xfrm>
            <a:off x="1187624" y="1700808"/>
            <a:ext cx="7056784" cy="1477328"/>
          </a:xfrm>
          <a:prstGeom prst="rect">
            <a:avLst/>
          </a:prstGeom>
          <a:noFill/>
        </p:spPr>
        <p:txBody>
          <a:bodyPr wrap="square">
            <a:spAutoFit/>
          </a:bodyPr>
          <a:lstStyle/>
          <a:p>
            <a:r>
              <a:rPr lang="ru-RU" i="1" dirty="0"/>
              <a:t>Только вдруг почему-то всем представилось, как приходил </a:t>
            </a:r>
            <a:r>
              <a:rPr lang="ru-RU" i="1" dirty="0" err="1"/>
              <a:t>Бозин</a:t>
            </a:r>
            <a:r>
              <a:rPr lang="ru-RU" i="1" dirty="0"/>
              <a:t> домой, как садился за стол, ел суп или пил чай                   </a:t>
            </a:r>
            <a:r>
              <a:rPr lang="ru-RU" b="1" i="1" dirty="0">
                <a:solidFill>
                  <a:srgbClr val="FF0000"/>
                </a:solidFill>
              </a:rPr>
              <a:t>и</a:t>
            </a:r>
            <a:r>
              <a:rPr lang="ru-RU" i="1" dirty="0"/>
              <a:t> на него, закутавшись в мягкий пух облака, своими чистыми и добрыми глазами смотрел ангел, словно сыночек, дождавшийся своего отца.</a:t>
            </a:r>
          </a:p>
        </p:txBody>
      </p:sp>
    </p:spTree>
    <p:extLst>
      <p:ext uri="{BB962C8B-B14F-4D97-AF65-F5344CB8AC3E}">
        <p14:creationId xmlns:p14="http://schemas.microsoft.com/office/powerpoint/2010/main" xmlns="" val="771805596"/>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95536" y="161278"/>
            <a:ext cx="8428856" cy="648072"/>
          </a:xfrm>
        </p:spPr>
        <p:txBody>
          <a:bodyPr/>
          <a:lstStyle/>
          <a:p>
            <a:pPr algn="ctr" eaLnBrk="1" hangingPunct="1"/>
            <a:r>
              <a:rPr lang="ru-RU" sz="3200" dirty="0"/>
              <a:t>! Задание 25 ЕГЭ по русскому языку</a:t>
            </a:r>
          </a:p>
        </p:txBody>
      </p:sp>
      <p:pic>
        <p:nvPicPr>
          <p:cNvPr id="4" name="Рисунок 3">
            <a:extLst>
              <a:ext uri="{FF2B5EF4-FFF2-40B4-BE49-F238E27FC236}">
                <a16:creationId xmlns:a16="http://schemas.microsoft.com/office/drawing/2014/main" xmlns="" id="{4E099E56-6D5C-6F7E-CD62-8E5E8FF84EE0}"/>
              </a:ext>
            </a:extLst>
          </p:cNvPr>
          <p:cNvPicPr>
            <a:picLocks noChangeAspect="1"/>
          </p:cNvPicPr>
          <p:nvPr/>
        </p:nvPicPr>
        <p:blipFill>
          <a:blip r:embed="rId2"/>
          <a:stretch>
            <a:fillRect/>
          </a:stretch>
        </p:blipFill>
        <p:spPr>
          <a:xfrm>
            <a:off x="685049" y="831106"/>
            <a:ext cx="7849829" cy="5887372"/>
          </a:xfrm>
          <a:prstGeom prst="rect">
            <a:avLst/>
          </a:prstGeom>
        </p:spPr>
      </p:pic>
    </p:spTree>
    <p:extLst>
      <p:ext uri="{BB962C8B-B14F-4D97-AF65-F5344CB8AC3E}">
        <p14:creationId xmlns:p14="http://schemas.microsoft.com/office/powerpoint/2010/main" xmlns="" val="3544239221"/>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95536" y="161278"/>
            <a:ext cx="8428856" cy="648072"/>
          </a:xfrm>
        </p:spPr>
        <p:txBody>
          <a:bodyPr/>
          <a:lstStyle/>
          <a:p>
            <a:pPr algn="ctr" eaLnBrk="1" hangingPunct="1"/>
            <a:r>
              <a:rPr lang="ru-RU" sz="3200" dirty="0"/>
              <a:t>! Задание 25 ЕГЭ по русскому языку</a:t>
            </a:r>
          </a:p>
        </p:txBody>
      </p:sp>
      <p:pic>
        <p:nvPicPr>
          <p:cNvPr id="2" name="Рисунок 1">
            <a:extLst>
              <a:ext uri="{FF2B5EF4-FFF2-40B4-BE49-F238E27FC236}">
                <a16:creationId xmlns:a16="http://schemas.microsoft.com/office/drawing/2014/main" xmlns="" id="{4E611E03-FF4A-5BA9-24AE-294A5146A3F6}"/>
              </a:ext>
            </a:extLst>
          </p:cNvPr>
          <p:cNvPicPr>
            <a:picLocks noChangeAspect="1"/>
          </p:cNvPicPr>
          <p:nvPr/>
        </p:nvPicPr>
        <p:blipFill>
          <a:blip r:embed="rId2"/>
          <a:stretch>
            <a:fillRect/>
          </a:stretch>
        </p:blipFill>
        <p:spPr>
          <a:xfrm>
            <a:off x="827584" y="908720"/>
            <a:ext cx="7488832" cy="5616624"/>
          </a:xfrm>
          <a:prstGeom prst="rect">
            <a:avLst/>
          </a:prstGeom>
        </p:spPr>
      </p:pic>
    </p:spTree>
    <p:extLst>
      <p:ext uri="{BB962C8B-B14F-4D97-AF65-F5344CB8AC3E}">
        <p14:creationId xmlns:p14="http://schemas.microsoft.com/office/powerpoint/2010/main" xmlns="" val="3899409606"/>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95536" y="161278"/>
            <a:ext cx="8428856" cy="648072"/>
          </a:xfrm>
        </p:spPr>
        <p:txBody>
          <a:bodyPr/>
          <a:lstStyle/>
          <a:p>
            <a:pPr algn="ctr" eaLnBrk="1" hangingPunct="1"/>
            <a:r>
              <a:rPr lang="ru-RU" sz="3200" dirty="0"/>
              <a:t>! Задание 25 ЕГЭ по русскому языку</a:t>
            </a:r>
          </a:p>
        </p:txBody>
      </p:sp>
      <p:pic>
        <p:nvPicPr>
          <p:cNvPr id="3" name="Рисунок 2">
            <a:extLst>
              <a:ext uri="{FF2B5EF4-FFF2-40B4-BE49-F238E27FC236}">
                <a16:creationId xmlns:a16="http://schemas.microsoft.com/office/drawing/2014/main" xmlns="" id="{75FFF6F2-0FB9-17CC-0568-BC93B6C1BF7E}"/>
              </a:ext>
            </a:extLst>
          </p:cNvPr>
          <p:cNvPicPr>
            <a:picLocks noChangeAspect="1"/>
          </p:cNvPicPr>
          <p:nvPr/>
        </p:nvPicPr>
        <p:blipFill>
          <a:blip r:embed="rId2"/>
          <a:stretch>
            <a:fillRect/>
          </a:stretch>
        </p:blipFill>
        <p:spPr>
          <a:xfrm>
            <a:off x="683568" y="908720"/>
            <a:ext cx="7488832" cy="5616624"/>
          </a:xfrm>
          <a:prstGeom prst="rect">
            <a:avLst/>
          </a:prstGeom>
        </p:spPr>
      </p:pic>
    </p:spTree>
    <p:extLst>
      <p:ext uri="{BB962C8B-B14F-4D97-AF65-F5344CB8AC3E}">
        <p14:creationId xmlns:p14="http://schemas.microsoft.com/office/powerpoint/2010/main" xmlns="" val="82278604"/>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179512" y="44624"/>
            <a:ext cx="8712968" cy="1080120"/>
          </a:xfrm>
        </p:spPr>
        <p:txBody>
          <a:bodyPr/>
          <a:lstStyle/>
          <a:p>
            <a:pPr algn="ctr" eaLnBrk="1" hangingPunct="1"/>
            <a:r>
              <a:rPr lang="ru-RU" sz="3200" dirty="0"/>
              <a:t>ОГЭ по русскому языку: уточнение критериальной базы оценивания</a:t>
            </a:r>
          </a:p>
        </p:txBody>
      </p:sp>
      <p:pic>
        <p:nvPicPr>
          <p:cNvPr id="2" name="Рисунок 1">
            <a:extLst>
              <a:ext uri="{FF2B5EF4-FFF2-40B4-BE49-F238E27FC236}">
                <a16:creationId xmlns:a16="http://schemas.microsoft.com/office/drawing/2014/main" xmlns="" id="{F1ADDD20-B0DF-1BEC-8E16-0222859414BC}"/>
              </a:ext>
            </a:extLst>
          </p:cNvPr>
          <p:cNvPicPr>
            <a:picLocks noChangeAspect="1"/>
          </p:cNvPicPr>
          <p:nvPr/>
        </p:nvPicPr>
        <p:blipFill rotWithShape="1">
          <a:blip r:embed="rId2"/>
          <a:srcRect l="55512" t="34600" r="14563" b="48600"/>
          <a:stretch/>
        </p:blipFill>
        <p:spPr>
          <a:xfrm>
            <a:off x="545552" y="1556792"/>
            <a:ext cx="7980887" cy="2520280"/>
          </a:xfrm>
          <a:prstGeom prst="rect">
            <a:avLst/>
          </a:prstGeom>
        </p:spPr>
      </p:pic>
      <p:sp>
        <p:nvSpPr>
          <p:cNvPr id="3" name="Стрелка: изогнутая 2">
            <a:extLst>
              <a:ext uri="{FF2B5EF4-FFF2-40B4-BE49-F238E27FC236}">
                <a16:creationId xmlns:a16="http://schemas.microsoft.com/office/drawing/2014/main" xmlns="" id="{7D94D22D-D242-9D3F-339F-DAD1E5BBBEC7}"/>
              </a:ext>
            </a:extLst>
          </p:cNvPr>
          <p:cNvSpPr/>
          <p:nvPr/>
        </p:nvSpPr>
        <p:spPr>
          <a:xfrm>
            <a:off x="971600" y="2060848"/>
            <a:ext cx="504056" cy="50405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xmlns="" val="3498265877"/>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51520" y="44624"/>
            <a:ext cx="8428856" cy="1512889"/>
          </a:xfrm>
        </p:spPr>
        <p:txBody>
          <a:bodyPr/>
          <a:lstStyle/>
          <a:p>
            <a:pPr algn="ctr" eaLnBrk="1" hangingPunct="1"/>
            <a:r>
              <a:rPr lang="ru-RU" sz="3200" dirty="0"/>
              <a:t>Модель ГИА по русскому языку </a:t>
            </a:r>
            <a:br>
              <a:rPr lang="ru-RU" sz="3200" dirty="0"/>
            </a:br>
            <a:r>
              <a:rPr lang="ru-RU" sz="3200" dirty="0"/>
              <a:t>как отражение требований</a:t>
            </a:r>
            <a:br>
              <a:rPr lang="ru-RU" sz="3200" dirty="0"/>
            </a:br>
            <a:r>
              <a:rPr lang="ru-RU" sz="3200" dirty="0"/>
              <a:t>обновленного ФГОС ООО и СОО</a:t>
            </a:r>
          </a:p>
        </p:txBody>
      </p:sp>
      <p:pic>
        <p:nvPicPr>
          <p:cNvPr id="4" name="Рисунок 3">
            <a:extLst>
              <a:ext uri="{FF2B5EF4-FFF2-40B4-BE49-F238E27FC236}">
                <a16:creationId xmlns:a16="http://schemas.microsoft.com/office/drawing/2014/main" xmlns="" id="{8E5B8C46-9A2B-42B5-6E1F-AAF9C27E07A4}"/>
              </a:ext>
            </a:extLst>
          </p:cNvPr>
          <p:cNvPicPr>
            <a:picLocks noChangeAspect="1"/>
          </p:cNvPicPr>
          <p:nvPr/>
        </p:nvPicPr>
        <p:blipFill>
          <a:blip r:embed="rId2"/>
          <a:stretch>
            <a:fillRect/>
          </a:stretch>
        </p:blipFill>
        <p:spPr>
          <a:xfrm>
            <a:off x="179512" y="1534428"/>
            <a:ext cx="5286375" cy="3019425"/>
          </a:xfrm>
          <a:prstGeom prst="rect">
            <a:avLst/>
          </a:prstGeom>
        </p:spPr>
      </p:pic>
      <p:pic>
        <p:nvPicPr>
          <p:cNvPr id="5" name="Рисунок 4">
            <a:extLst>
              <a:ext uri="{FF2B5EF4-FFF2-40B4-BE49-F238E27FC236}">
                <a16:creationId xmlns:a16="http://schemas.microsoft.com/office/drawing/2014/main" xmlns="" id="{8DAB220B-B502-A898-7EF8-A0664327A5EF}"/>
              </a:ext>
            </a:extLst>
          </p:cNvPr>
          <p:cNvPicPr>
            <a:picLocks noChangeAspect="1"/>
          </p:cNvPicPr>
          <p:nvPr/>
        </p:nvPicPr>
        <p:blipFill>
          <a:blip r:embed="rId3"/>
          <a:stretch>
            <a:fillRect/>
          </a:stretch>
        </p:blipFill>
        <p:spPr>
          <a:xfrm>
            <a:off x="4572000" y="3573016"/>
            <a:ext cx="4462473" cy="3120497"/>
          </a:xfrm>
          <a:prstGeom prst="rect">
            <a:avLst/>
          </a:prstGeom>
        </p:spPr>
      </p:pic>
    </p:spTree>
    <p:extLst>
      <p:ext uri="{BB962C8B-B14F-4D97-AF65-F5344CB8AC3E}">
        <p14:creationId xmlns:p14="http://schemas.microsoft.com/office/powerpoint/2010/main" xmlns="" val="218569827"/>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179511" y="332656"/>
            <a:ext cx="8712968" cy="1080120"/>
          </a:xfrm>
        </p:spPr>
        <p:txBody>
          <a:bodyPr/>
          <a:lstStyle/>
          <a:p>
            <a:pPr algn="ctr" eaLnBrk="1" hangingPunct="1"/>
            <a:r>
              <a:rPr lang="ru-RU" sz="3200" dirty="0"/>
              <a:t>Обновление Открытого банка </a:t>
            </a:r>
            <a:br>
              <a:rPr lang="ru-RU" sz="3200" dirty="0"/>
            </a:br>
            <a:r>
              <a:rPr lang="ru-RU" sz="3200" dirty="0"/>
              <a:t>ОГЭ по русскому языку (сайт ФИПИ)</a:t>
            </a:r>
          </a:p>
        </p:txBody>
      </p:sp>
      <p:sp>
        <p:nvSpPr>
          <p:cNvPr id="4" name="Прямоугольник 3">
            <a:extLst>
              <a:ext uri="{FF2B5EF4-FFF2-40B4-BE49-F238E27FC236}">
                <a16:creationId xmlns:a16="http://schemas.microsoft.com/office/drawing/2014/main" xmlns="" id="{5495A9F5-BF15-E36E-19F6-A9BCB239CBE2}"/>
              </a:ext>
            </a:extLst>
          </p:cNvPr>
          <p:cNvSpPr/>
          <p:nvPr/>
        </p:nvSpPr>
        <p:spPr>
          <a:xfrm>
            <a:off x="179512" y="1392498"/>
            <a:ext cx="8784976" cy="2185214"/>
          </a:xfrm>
          <a:prstGeom prst="rect">
            <a:avLst/>
          </a:prstGeom>
        </p:spPr>
        <p:txBody>
          <a:bodyPr wrap="square">
            <a:spAutoFit/>
          </a:bodyPr>
          <a:lstStyle/>
          <a:p>
            <a:endParaRPr lang="ru-RU" sz="16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ru-RU" sz="2000" dirty="0">
                <a:latin typeface="Times New Roman" panose="02020603050405020304" pitchFamily="18" charset="0"/>
                <a:cs typeface="Times New Roman" panose="02020603050405020304" pitchFamily="18" charset="0"/>
              </a:rPr>
              <a:t>сохранение текстов для изложений с 2023 года (исключен ряд текстов небольшого объема, прибавлено 10 новых текстов объёмом примерно 200 слов) </a:t>
            </a:r>
          </a:p>
          <a:p>
            <a:pPr marL="342900" indent="-342900" algn="just">
              <a:buFont typeface="Wingdings" panose="05000000000000000000" pitchFamily="2" charset="2"/>
              <a:buChar char="Ø"/>
            </a:pPr>
            <a:r>
              <a:rPr lang="ru-RU" sz="2000" dirty="0">
                <a:latin typeface="Times New Roman" panose="02020603050405020304" pitchFamily="18" charset="0"/>
                <a:cs typeface="Times New Roman" panose="02020603050405020304" pitchFamily="18" charset="0"/>
              </a:rPr>
              <a:t>сохранение всех заданий с кратким ответом, включая задания                                 по </a:t>
            </a:r>
            <a:r>
              <a:rPr lang="ru-RU" sz="2000" dirty="0" err="1">
                <a:latin typeface="Times New Roman" panose="02020603050405020304" pitchFamily="18" charset="0"/>
                <a:cs typeface="Times New Roman" panose="02020603050405020304" pitchFamily="18" charset="0"/>
              </a:rPr>
              <a:t>макротексту</a:t>
            </a:r>
            <a:r>
              <a:rPr lang="ru-RU" sz="2000" dirty="0">
                <a:latin typeface="Times New Roman" panose="02020603050405020304" pitchFamily="18" charset="0"/>
                <a:cs typeface="Times New Roman" panose="02020603050405020304" pitchFamily="18" charset="0"/>
              </a:rPr>
              <a:t> (с учетом правок)</a:t>
            </a:r>
          </a:p>
          <a:p>
            <a:pPr marL="342900" indent="-342900" algn="just">
              <a:buFont typeface="Wingdings" panose="05000000000000000000" pitchFamily="2" charset="2"/>
              <a:buChar char="Ø"/>
            </a:pPr>
            <a:r>
              <a:rPr lang="ru-RU" sz="2000" dirty="0">
                <a:latin typeface="Times New Roman" panose="02020603050405020304" pitchFamily="18" charset="0"/>
                <a:cs typeface="Times New Roman" panose="02020603050405020304" pitchFamily="18" charset="0"/>
              </a:rPr>
              <a:t>появление заданий по новым 4 линиям в январе 2024 года</a:t>
            </a:r>
          </a:p>
        </p:txBody>
      </p:sp>
    </p:spTree>
    <p:extLst>
      <p:ext uri="{BB962C8B-B14F-4D97-AF65-F5344CB8AC3E}">
        <p14:creationId xmlns:p14="http://schemas.microsoft.com/office/powerpoint/2010/main" xmlns="" val="1014417277"/>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179512" y="44624"/>
            <a:ext cx="8712968" cy="1080120"/>
          </a:xfrm>
        </p:spPr>
        <p:txBody>
          <a:bodyPr/>
          <a:lstStyle/>
          <a:p>
            <a:pPr algn="ctr" eaLnBrk="1" hangingPunct="1"/>
            <a:r>
              <a:rPr lang="ru-RU" sz="3200" dirty="0"/>
              <a:t>ОГЭ по русскому языку: уточнение формулировки задания 13.3</a:t>
            </a:r>
          </a:p>
        </p:txBody>
      </p:sp>
      <p:pic>
        <p:nvPicPr>
          <p:cNvPr id="4" name="Рисунок 3">
            <a:extLst>
              <a:ext uri="{FF2B5EF4-FFF2-40B4-BE49-F238E27FC236}">
                <a16:creationId xmlns:a16="http://schemas.microsoft.com/office/drawing/2014/main" xmlns="" id="{B401660A-74B7-505C-BD28-B514B8BDA508}"/>
              </a:ext>
            </a:extLst>
          </p:cNvPr>
          <p:cNvPicPr>
            <a:picLocks noChangeAspect="1"/>
          </p:cNvPicPr>
          <p:nvPr/>
        </p:nvPicPr>
        <p:blipFill rotWithShape="1">
          <a:blip r:embed="rId2"/>
          <a:srcRect l="13906" t="33201" r="51574" b="38800"/>
          <a:stretch/>
        </p:blipFill>
        <p:spPr>
          <a:xfrm>
            <a:off x="971600" y="1484784"/>
            <a:ext cx="7305341" cy="3333084"/>
          </a:xfrm>
          <a:prstGeom prst="rect">
            <a:avLst/>
          </a:prstGeom>
        </p:spPr>
      </p:pic>
      <p:sp>
        <p:nvSpPr>
          <p:cNvPr id="5" name="Стрелка: изогнутая 4">
            <a:extLst>
              <a:ext uri="{FF2B5EF4-FFF2-40B4-BE49-F238E27FC236}">
                <a16:creationId xmlns:a16="http://schemas.microsoft.com/office/drawing/2014/main" xmlns="" id="{A37E84D7-BD1A-2176-DB2D-D6EEC3E5A201}"/>
              </a:ext>
            </a:extLst>
          </p:cNvPr>
          <p:cNvSpPr/>
          <p:nvPr/>
        </p:nvSpPr>
        <p:spPr>
          <a:xfrm>
            <a:off x="1115616" y="2060848"/>
            <a:ext cx="504056" cy="50405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xmlns="" val="802220878"/>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179512" y="44624"/>
            <a:ext cx="8712968" cy="1080120"/>
          </a:xfrm>
        </p:spPr>
        <p:txBody>
          <a:bodyPr/>
          <a:lstStyle/>
          <a:p>
            <a:pPr algn="ctr" eaLnBrk="1" hangingPunct="1"/>
            <a:r>
              <a:rPr lang="ru-RU" sz="3200" dirty="0"/>
              <a:t>ОГЭ по русскому языку: уточнение критериальной базы оценивания</a:t>
            </a:r>
          </a:p>
        </p:txBody>
      </p:sp>
      <p:pic>
        <p:nvPicPr>
          <p:cNvPr id="4" name="Рисунок 3">
            <a:extLst>
              <a:ext uri="{FF2B5EF4-FFF2-40B4-BE49-F238E27FC236}">
                <a16:creationId xmlns:a16="http://schemas.microsoft.com/office/drawing/2014/main" xmlns="" id="{0762CCF3-9250-6C84-BF99-B5F8BDDD0252}"/>
              </a:ext>
            </a:extLst>
          </p:cNvPr>
          <p:cNvPicPr>
            <a:picLocks noChangeAspect="1"/>
          </p:cNvPicPr>
          <p:nvPr/>
        </p:nvPicPr>
        <p:blipFill rotWithShape="1">
          <a:blip r:embed="rId2"/>
          <a:srcRect l="17713" t="46195" r="13776" b="8000"/>
          <a:stretch/>
        </p:blipFill>
        <p:spPr>
          <a:xfrm>
            <a:off x="30186" y="1412776"/>
            <a:ext cx="9113814" cy="3427417"/>
          </a:xfrm>
          <a:prstGeom prst="rect">
            <a:avLst/>
          </a:prstGeom>
        </p:spPr>
      </p:pic>
      <p:sp>
        <p:nvSpPr>
          <p:cNvPr id="5" name="Стрелка: изогнутая 4">
            <a:extLst>
              <a:ext uri="{FF2B5EF4-FFF2-40B4-BE49-F238E27FC236}">
                <a16:creationId xmlns:a16="http://schemas.microsoft.com/office/drawing/2014/main" xmlns="" id="{500D25E6-F411-D560-841F-D582CC97D0C1}"/>
              </a:ext>
            </a:extLst>
          </p:cNvPr>
          <p:cNvSpPr/>
          <p:nvPr/>
        </p:nvSpPr>
        <p:spPr>
          <a:xfrm>
            <a:off x="19587" y="1700808"/>
            <a:ext cx="504056" cy="50405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Стрелка: изогнутая 5">
            <a:extLst>
              <a:ext uri="{FF2B5EF4-FFF2-40B4-BE49-F238E27FC236}">
                <a16:creationId xmlns:a16="http://schemas.microsoft.com/office/drawing/2014/main" xmlns="" id="{1479438F-85D5-5DC6-BC0A-8349F01CC803}"/>
              </a:ext>
            </a:extLst>
          </p:cNvPr>
          <p:cNvSpPr/>
          <p:nvPr/>
        </p:nvSpPr>
        <p:spPr>
          <a:xfrm>
            <a:off x="4932040" y="3176972"/>
            <a:ext cx="504056" cy="50405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xmlns="" val="3197778309"/>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179512" y="44624"/>
            <a:ext cx="8712968" cy="1080120"/>
          </a:xfrm>
        </p:spPr>
        <p:txBody>
          <a:bodyPr/>
          <a:lstStyle/>
          <a:p>
            <a:pPr algn="ctr" eaLnBrk="1" hangingPunct="1"/>
            <a:r>
              <a:rPr lang="ru-RU" sz="3200" dirty="0"/>
              <a:t>ОГЭ по русскому языку: уточнение критериальной базы оценивания</a:t>
            </a:r>
          </a:p>
        </p:txBody>
      </p:sp>
      <p:sp>
        <p:nvSpPr>
          <p:cNvPr id="5" name="Стрелка: изогнутая 4">
            <a:extLst>
              <a:ext uri="{FF2B5EF4-FFF2-40B4-BE49-F238E27FC236}">
                <a16:creationId xmlns:a16="http://schemas.microsoft.com/office/drawing/2014/main" xmlns="" id="{500D25E6-F411-D560-841F-D582CC97D0C1}"/>
              </a:ext>
            </a:extLst>
          </p:cNvPr>
          <p:cNvSpPr/>
          <p:nvPr/>
        </p:nvSpPr>
        <p:spPr>
          <a:xfrm>
            <a:off x="1547664" y="5625244"/>
            <a:ext cx="504056" cy="50405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a:ea typeface="+mn-ea"/>
              <a:cs typeface="Arial"/>
            </a:endParaRPr>
          </a:p>
        </p:txBody>
      </p:sp>
      <p:pic>
        <p:nvPicPr>
          <p:cNvPr id="2" name="Рисунок 1">
            <a:extLst>
              <a:ext uri="{FF2B5EF4-FFF2-40B4-BE49-F238E27FC236}">
                <a16:creationId xmlns:a16="http://schemas.microsoft.com/office/drawing/2014/main" xmlns="" id="{230062F7-98A7-B9B3-E123-E5F071ACE5C0}"/>
              </a:ext>
            </a:extLst>
          </p:cNvPr>
          <p:cNvPicPr>
            <a:picLocks noChangeAspect="1"/>
          </p:cNvPicPr>
          <p:nvPr/>
        </p:nvPicPr>
        <p:blipFill rotWithShape="1">
          <a:blip r:embed="rId2"/>
          <a:srcRect l="16926" t="30400" r="51575" b="10800"/>
          <a:stretch/>
        </p:blipFill>
        <p:spPr>
          <a:xfrm>
            <a:off x="2123728" y="980728"/>
            <a:ext cx="5365151" cy="5633409"/>
          </a:xfrm>
          <a:prstGeom prst="rect">
            <a:avLst/>
          </a:prstGeom>
        </p:spPr>
      </p:pic>
    </p:spTree>
    <p:extLst>
      <p:ext uri="{BB962C8B-B14F-4D97-AF65-F5344CB8AC3E}">
        <p14:creationId xmlns:p14="http://schemas.microsoft.com/office/powerpoint/2010/main" xmlns="" val="787925581"/>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357572" y="332656"/>
            <a:ext cx="8428856" cy="648072"/>
          </a:xfrm>
        </p:spPr>
        <p:txBody>
          <a:bodyPr/>
          <a:lstStyle/>
          <a:p>
            <a:pPr algn="ctr" eaLnBrk="1" hangingPunct="1"/>
            <a:r>
              <a:rPr lang="ru-RU" sz="3200" dirty="0"/>
              <a:t>Исходные данные </a:t>
            </a:r>
            <a:br>
              <a:rPr lang="ru-RU" sz="3200" dirty="0"/>
            </a:br>
            <a:r>
              <a:rPr lang="ru-RU" sz="3200" dirty="0"/>
              <a:t>для задания с развернутым ответом</a:t>
            </a:r>
          </a:p>
        </p:txBody>
      </p:sp>
      <p:pic>
        <p:nvPicPr>
          <p:cNvPr id="2" name="Рисунок 1">
            <a:extLst>
              <a:ext uri="{FF2B5EF4-FFF2-40B4-BE49-F238E27FC236}">
                <a16:creationId xmlns:a16="http://schemas.microsoft.com/office/drawing/2014/main" xmlns="" id="{E9B50319-D250-6324-B876-F0768B91F2ED}"/>
              </a:ext>
            </a:extLst>
          </p:cNvPr>
          <p:cNvPicPr>
            <a:picLocks noChangeAspect="1"/>
          </p:cNvPicPr>
          <p:nvPr/>
        </p:nvPicPr>
        <p:blipFill>
          <a:blip r:embed="rId2" cstate="print"/>
          <a:srcRect/>
          <a:stretch>
            <a:fillRect/>
          </a:stretch>
        </p:blipFill>
        <p:spPr bwMode="auto">
          <a:xfrm>
            <a:off x="357572" y="1268760"/>
            <a:ext cx="8607456" cy="3960440"/>
          </a:xfrm>
          <a:prstGeom prst="rect">
            <a:avLst/>
          </a:prstGeom>
          <a:noFill/>
          <a:ln w="9525">
            <a:noFill/>
            <a:miter lim="800000"/>
            <a:headEnd/>
            <a:tailEnd/>
          </a:ln>
        </p:spPr>
      </p:pic>
      <p:sp>
        <p:nvSpPr>
          <p:cNvPr id="8" name="Овал 7">
            <a:extLst>
              <a:ext uri="{FF2B5EF4-FFF2-40B4-BE49-F238E27FC236}">
                <a16:creationId xmlns:a16="http://schemas.microsoft.com/office/drawing/2014/main" xmlns="" id="{C59CC562-6D77-4317-4D31-0F142D324B3D}"/>
              </a:ext>
            </a:extLst>
          </p:cNvPr>
          <p:cNvSpPr/>
          <p:nvPr/>
        </p:nvSpPr>
        <p:spPr>
          <a:xfrm>
            <a:off x="1331640" y="4581128"/>
            <a:ext cx="43204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Овал 8">
            <a:extLst>
              <a:ext uri="{FF2B5EF4-FFF2-40B4-BE49-F238E27FC236}">
                <a16:creationId xmlns:a16="http://schemas.microsoft.com/office/drawing/2014/main" xmlns="" id="{E9BFEBCB-A676-8172-CA29-A229D651E6FD}"/>
              </a:ext>
            </a:extLst>
          </p:cNvPr>
          <p:cNvSpPr/>
          <p:nvPr/>
        </p:nvSpPr>
        <p:spPr>
          <a:xfrm>
            <a:off x="2411760" y="4581128"/>
            <a:ext cx="43204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Овал 9">
            <a:extLst>
              <a:ext uri="{FF2B5EF4-FFF2-40B4-BE49-F238E27FC236}">
                <a16:creationId xmlns:a16="http://schemas.microsoft.com/office/drawing/2014/main" xmlns="" id="{94407A83-4911-33E2-6B50-BC7644F7EA8F}"/>
              </a:ext>
            </a:extLst>
          </p:cNvPr>
          <p:cNvSpPr/>
          <p:nvPr/>
        </p:nvSpPr>
        <p:spPr>
          <a:xfrm>
            <a:off x="3492835" y="4581128"/>
            <a:ext cx="43204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xmlns="" val="1121992487"/>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179512" y="44624"/>
            <a:ext cx="8712968" cy="792088"/>
          </a:xfrm>
        </p:spPr>
        <p:txBody>
          <a:bodyPr/>
          <a:lstStyle/>
          <a:p>
            <a:pPr algn="ctr" eaLnBrk="1" hangingPunct="1"/>
            <a:r>
              <a:rPr lang="ru-RU" sz="3200" dirty="0"/>
              <a:t>Обновленная формулировка задания 27</a:t>
            </a:r>
          </a:p>
        </p:txBody>
      </p:sp>
      <p:graphicFrame>
        <p:nvGraphicFramePr>
          <p:cNvPr id="3" name="Таблица 2">
            <a:extLst>
              <a:ext uri="{FF2B5EF4-FFF2-40B4-BE49-F238E27FC236}">
                <a16:creationId xmlns:a16="http://schemas.microsoft.com/office/drawing/2014/main" xmlns="" id="{BFC563FE-DA5B-2FD0-1B1A-AFEB90D5D582}"/>
              </a:ext>
            </a:extLst>
          </p:cNvPr>
          <p:cNvGraphicFramePr>
            <a:graphicFrameLocks noGrp="1"/>
          </p:cNvGraphicFramePr>
          <p:nvPr>
            <p:extLst>
              <p:ext uri="{D42A27DB-BD31-4B8C-83A1-F6EECF244321}">
                <p14:modId xmlns:p14="http://schemas.microsoft.com/office/powerpoint/2010/main" xmlns="" val="2986619615"/>
              </p:ext>
            </p:extLst>
          </p:nvPr>
        </p:nvGraphicFramePr>
        <p:xfrm>
          <a:off x="647564" y="915566"/>
          <a:ext cx="7848872" cy="4116896"/>
        </p:xfrm>
        <a:graphic>
          <a:graphicData uri="http://schemas.openxmlformats.org/drawingml/2006/table">
            <a:tbl>
              <a:tblPr firstRow="1" firstCol="1" bandRow="1"/>
              <a:tblGrid>
                <a:gridCol w="3857124">
                  <a:extLst>
                    <a:ext uri="{9D8B030D-6E8A-4147-A177-3AD203B41FA5}">
                      <a16:colId xmlns:a16="http://schemas.microsoft.com/office/drawing/2014/main" xmlns="" val="1110915634"/>
                    </a:ext>
                  </a:extLst>
                </a:gridCol>
                <a:gridCol w="3991748">
                  <a:extLst>
                    <a:ext uri="{9D8B030D-6E8A-4147-A177-3AD203B41FA5}">
                      <a16:colId xmlns:a16="http://schemas.microsoft.com/office/drawing/2014/main" xmlns="" val="4166419796"/>
                    </a:ext>
                  </a:extLst>
                </a:gridCol>
              </a:tblGrid>
              <a:tr h="112298">
                <a:tc>
                  <a:txBody>
                    <a:bodyPr/>
                    <a:lstStyle/>
                    <a:p>
                      <a:pPr algn="ctr"/>
                      <a:r>
                        <a:rPr lang="ru-RU" sz="1000" dirty="0">
                          <a:effectLst/>
                          <a:latin typeface="Times New Roman" panose="02020603050405020304" pitchFamily="18" charset="0"/>
                          <a:ea typeface="Times New Roman" panose="02020603050405020304" pitchFamily="18" charset="0"/>
                          <a:cs typeface="Arial CYR" panose="020B0604020202020204" pitchFamily="34" charset="0"/>
                        </a:rPr>
                        <a:t>2023 г.</a:t>
                      </a:r>
                      <a:endParaRPr lang="ru-RU" sz="1000" dirty="0">
                        <a:effectLst/>
                        <a:latin typeface="Times New Roman" panose="02020603050405020304" pitchFamily="18" charset="0"/>
                        <a:ea typeface="Times New Roman" panose="02020603050405020304" pitchFamily="18" charset="0"/>
                      </a:endParaRPr>
                    </a:p>
                  </a:txBody>
                  <a:tcPr marL="50534" marR="50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a:effectLst/>
                          <a:latin typeface="Times New Roman" panose="02020603050405020304" pitchFamily="18" charset="0"/>
                          <a:ea typeface="Times New Roman" panose="02020603050405020304" pitchFamily="18" charset="0"/>
                          <a:cs typeface="Arial CYR" panose="020B0604020202020204" pitchFamily="34" charset="0"/>
                        </a:rPr>
                        <a:t>2024 г.</a:t>
                      </a:r>
                      <a:endParaRPr lang="ru-RU" sz="1000">
                        <a:effectLst/>
                        <a:latin typeface="Times New Roman" panose="02020603050405020304" pitchFamily="18" charset="0"/>
                        <a:ea typeface="Times New Roman" panose="02020603050405020304" pitchFamily="18" charset="0"/>
                      </a:endParaRPr>
                    </a:p>
                  </a:txBody>
                  <a:tcPr marL="50534" marR="50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9739978"/>
                  </a:ext>
                </a:extLst>
              </a:tr>
              <a:tr h="3281777">
                <a:tc>
                  <a:txBody>
                    <a:bodyPr/>
                    <a:lstStyle/>
                    <a:p>
                      <a:pPr algn="just">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Напишите сочинение по прочитанному тексту.</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Сформулируйте одну из проблем, </a:t>
                      </a:r>
                      <a:r>
                        <a:rPr lang="ru-RU" sz="1000" b="1" dirty="0">
                          <a:effectLst/>
                          <a:latin typeface="Times New Roman" panose="02020603050405020304" pitchFamily="18" charset="0"/>
                          <a:ea typeface="Calibri" panose="020F0502020204030204" pitchFamily="34" charset="0"/>
                          <a:cs typeface="Times New Roman" panose="02020603050405020304" pitchFamily="18" charset="0"/>
                        </a:rPr>
                        <a:t>поставленных </a:t>
                      </a: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автором текста.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Прокомментируйте сформулированную проблему. Включите в комментарий два примера-иллюстрации из прочитанного текста, которые важны для понимания проблемы исходного текста (избегайте чрезмерного цитирования). Дайте пояснение к каждому примеру-иллюстрации. Проанализируйте смысловую связь между примерами-иллюстрациями.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Сформулируйте позицию автора (рассказчика).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Сформулируйте и обоснуйте свое отношение </a:t>
                      </a:r>
                      <a:br>
                        <a:rPr lang="ru-RU" sz="1000" dirty="0">
                          <a:effectLst/>
                          <a:latin typeface="Times New Roman" panose="02020603050405020304" pitchFamily="18" charset="0"/>
                          <a:ea typeface="Calibri" panose="020F0502020204030204" pitchFamily="34" charset="0"/>
                          <a:cs typeface="Times New Roman" panose="02020603050405020304" pitchFamily="18" charset="0"/>
                        </a:rPr>
                      </a:b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к позиции автора (рассказчика) по проблеме исходного текста.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Объем сочинения – не менее 150 слов.</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Работа, написанная без опоры на прочитанный текст (не по данному тексту), не оценивается. Если сочинение представляет собой пересказанный или полностью переписанный исходный текст без каких бы то ни было комментариев, то такая работа оценивается 0 баллов.</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Сочинение пишите аккуратно, разборчивым почерком.</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0534" marR="50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Напишите сочинение по прочитанному тексту.</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Сформулируйте одну из проблем, поставленных автором текста.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Прокомментируйте сформулированную проблему. Включите в комментарий </a:t>
                      </a:r>
                      <a:r>
                        <a:rPr lang="ru-RU" sz="1000" b="1" u="sng" dirty="0">
                          <a:effectLst/>
                          <a:latin typeface="Times New Roman" panose="02020603050405020304" pitchFamily="18" charset="0"/>
                          <a:ea typeface="Calibri" panose="020F0502020204030204" pitchFamily="34" charset="0"/>
                          <a:cs typeface="Times New Roman" panose="02020603050405020304" pitchFamily="18" charset="0"/>
                        </a:rPr>
                        <a:t>пояснения к двум примерам-иллюстрациям</a:t>
                      </a: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из прочитанного текста, которые важны для понимания проблемы исходного текста (избегайте чрезмерного цитирования). Проанализируйте </a:t>
                      </a:r>
                      <a:r>
                        <a:rPr lang="ru-RU" sz="1000" b="1" u="sng" dirty="0">
                          <a:effectLst/>
                          <a:latin typeface="Times New Roman" panose="02020603050405020304" pitchFamily="18" charset="0"/>
                          <a:ea typeface="Calibri" panose="020F0502020204030204" pitchFamily="34" charset="0"/>
                          <a:cs typeface="Times New Roman" panose="02020603050405020304" pitchFamily="18" charset="0"/>
                        </a:rPr>
                        <a:t>указанную</a:t>
                      </a: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смысловую связь между примерами-иллюстрациями.</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Сформулируйте позицию автора (рассказчика).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Сформулируйте и обоснуйте свое отношение к позиции автора (рассказчика) по проблеме исходного текста. </a:t>
                      </a:r>
                      <a:r>
                        <a:rPr lang="ru-RU" sz="1000" b="1" u="sng" dirty="0">
                          <a:effectLst/>
                          <a:latin typeface="Times New Roman" panose="02020603050405020304" pitchFamily="18" charset="0"/>
                          <a:ea typeface="Calibri" panose="020F0502020204030204" pitchFamily="34" charset="0"/>
                          <a:cs typeface="Times New Roman" panose="02020603050405020304" pitchFamily="18" charset="0"/>
                        </a:rPr>
                        <a:t>Включите в обоснование пример-аргумент, опирающийся на жизненный, читательский или историко-культурный опыт</a:t>
                      </a: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Объем сочинения – не менее 150 слов.</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Работа, написанная без опоры на прочитанный текст (не по данному тексту), не оценивается. Если сочинение представляет собой полностью переписанный или пересказанный исходный текст без каких бы то ни было комментариев, то такая работа оценивается 0 баллов.</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Сочинение пишите аккуратно и разборчиво.</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0534" marR="50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5988799"/>
                  </a:ext>
                </a:extLst>
              </a:tr>
            </a:tbl>
          </a:graphicData>
        </a:graphic>
      </p:graphicFrame>
    </p:spTree>
    <p:extLst>
      <p:ext uri="{BB962C8B-B14F-4D97-AF65-F5344CB8AC3E}">
        <p14:creationId xmlns:p14="http://schemas.microsoft.com/office/powerpoint/2010/main" xmlns="" val="3584482676"/>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15516" y="188640"/>
            <a:ext cx="8712968" cy="792088"/>
          </a:xfrm>
        </p:spPr>
        <p:txBody>
          <a:bodyPr/>
          <a:lstStyle/>
          <a:p>
            <a:pPr algn="ctr" eaLnBrk="1" hangingPunct="1"/>
            <a:r>
              <a:rPr lang="ru-RU" sz="3200" dirty="0"/>
              <a:t>Обновленные критерии оценивания задания 27 </a:t>
            </a:r>
          </a:p>
        </p:txBody>
      </p:sp>
      <p:pic>
        <p:nvPicPr>
          <p:cNvPr id="2" name="Рисунок 1">
            <a:extLst>
              <a:ext uri="{FF2B5EF4-FFF2-40B4-BE49-F238E27FC236}">
                <a16:creationId xmlns:a16="http://schemas.microsoft.com/office/drawing/2014/main" xmlns="" id="{B01A2CBD-9D85-24CC-CA13-E92476BAC8F0}"/>
              </a:ext>
            </a:extLst>
          </p:cNvPr>
          <p:cNvPicPr>
            <a:picLocks noChangeAspect="1"/>
          </p:cNvPicPr>
          <p:nvPr/>
        </p:nvPicPr>
        <p:blipFill rotWithShape="1">
          <a:blip r:embed="rId2"/>
          <a:srcRect t="22044" b="8066"/>
          <a:stretch/>
        </p:blipFill>
        <p:spPr>
          <a:xfrm>
            <a:off x="-33412" y="1556792"/>
            <a:ext cx="8961896" cy="3528392"/>
          </a:xfrm>
          <a:prstGeom prst="rect">
            <a:avLst/>
          </a:prstGeom>
        </p:spPr>
      </p:pic>
    </p:spTree>
    <p:extLst>
      <p:ext uri="{BB962C8B-B14F-4D97-AF65-F5344CB8AC3E}">
        <p14:creationId xmlns:p14="http://schemas.microsoft.com/office/powerpoint/2010/main" xmlns="" val="803766576"/>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15516" y="188640"/>
            <a:ext cx="8712968" cy="792088"/>
          </a:xfrm>
        </p:spPr>
        <p:txBody>
          <a:bodyPr/>
          <a:lstStyle/>
          <a:p>
            <a:pPr algn="ctr" eaLnBrk="1" hangingPunct="1"/>
            <a:r>
              <a:rPr lang="ru-RU" sz="3200" dirty="0"/>
              <a:t>Обновленные критерии оценивания задания 27 </a:t>
            </a:r>
          </a:p>
        </p:txBody>
      </p:sp>
      <p:pic>
        <p:nvPicPr>
          <p:cNvPr id="3" name="Рисунок 2">
            <a:extLst>
              <a:ext uri="{FF2B5EF4-FFF2-40B4-BE49-F238E27FC236}">
                <a16:creationId xmlns:a16="http://schemas.microsoft.com/office/drawing/2014/main" xmlns="" id="{C395E4CD-680A-8DF9-7DC2-D55A88ED49B5}"/>
              </a:ext>
            </a:extLst>
          </p:cNvPr>
          <p:cNvPicPr>
            <a:picLocks noChangeAspect="1"/>
          </p:cNvPicPr>
          <p:nvPr/>
        </p:nvPicPr>
        <p:blipFill>
          <a:blip r:embed="rId2"/>
          <a:stretch>
            <a:fillRect/>
          </a:stretch>
        </p:blipFill>
        <p:spPr>
          <a:xfrm>
            <a:off x="323528" y="976601"/>
            <a:ext cx="8692090" cy="4896544"/>
          </a:xfrm>
          <a:prstGeom prst="rect">
            <a:avLst/>
          </a:prstGeom>
        </p:spPr>
      </p:pic>
    </p:spTree>
    <p:extLst>
      <p:ext uri="{BB962C8B-B14F-4D97-AF65-F5344CB8AC3E}">
        <p14:creationId xmlns:p14="http://schemas.microsoft.com/office/powerpoint/2010/main" xmlns="" val="465187256"/>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15516" y="188640"/>
            <a:ext cx="8712968" cy="792088"/>
          </a:xfrm>
        </p:spPr>
        <p:txBody>
          <a:bodyPr/>
          <a:lstStyle/>
          <a:p>
            <a:pPr algn="ctr" eaLnBrk="1" hangingPunct="1"/>
            <a:r>
              <a:rPr lang="ru-RU" sz="3200" dirty="0"/>
              <a:t>Различаем виды примеров-аргументов по источникам </a:t>
            </a:r>
          </a:p>
        </p:txBody>
      </p:sp>
      <p:graphicFrame>
        <p:nvGraphicFramePr>
          <p:cNvPr id="2" name="Таблица 4">
            <a:extLst>
              <a:ext uri="{FF2B5EF4-FFF2-40B4-BE49-F238E27FC236}">
                <a16:creationId xmlns:a16="http://schemas.microsoft.com/office/drawing/2014/main" xmlns="" id="{AC944E90-1540-FD3A-0882-BBA36FA13504}"/>
              </a:ext>
            </a:extLst>
          </p:cNvPr>
          <p:cNvGraphicFramePr>
            <a:graphicFrameLocks noGrp="1"/>
          </p:cNvGraphicFramePr>
          <p:nvPr>
            <p:extLst>
              <p:ext uri="{D42A27DB-BD31-4B8C-83A1-F6EECF244321}">
                <p14:modId xmlns:p14="http://schemas.microsoft.com/office/powerpoint/2010/main" xmlns="" val="1395914690"/>
              </p:ext>
            </p:extLst>
          </p:nvPr>
        </p:nvGraphicFramePr>
        <p:xfrm>
          <a:off x="107504" y="980728"/>
          <a:ext cx="8928992" cy="4495800"/>
        </p:xfrm>
        <a:graphic>
          <a:graphicData uri="http://schemas.openxmlformats.org/drawingml/2006/table">
            <a:tbl>
              <a:tblPr firstRow="1" bandRow="1">
                <a:tableStyleId>{5C22544A-7EE6-4342-B048-85BDC9FD1C3A}</a:tableStyleId>
              </a:tblPr>
              <a:tblGrid>
                <a:gridCol w="2592288">
                  <a:extLst>
                    <a:ext uri="{9D8B030D-6E8A-4147-A177-3AD203B41FA5}">
                      <a16:colId xmlns:a16="http://schemas.microsoft.com/office/drawing/2014/main" xmlns="" val="4032651633"/>
                    </a:ext>
                  </a:extLst>
                </a:gridCol>
                <a:gridCol w="2880320">
                  <a:extLst>
                    <a:ext uri="{9D8B030D-6E8A-4147-A177-3AD203B41FA5}">
                      <a16:colId xmlns:a16="http://schemas.microsoft.com/office/drawing/2014/main" xmlns="" val="1897466584"/>
                    </a:ext>
                  </a:extLst>
                </a:gridCol>
                <a:gridCol w="3456384">
                  <a:extLst>
                    <a:ext uri="{9D8B030D-6E8A-4147-A177-3AD203B41FA5}">
                      <a16:colId xmlns:a16="http://schemas.microsoft.com/office/drawing/2014/main" xmlns="" val="3944281395"/>
                    </a:ext>
                  </a:extLst>
                </a:gridCol>
              </a:tblGrid>
              <a:tr h="366216">
                <a:tc>
                  <a:txBody>
                    <a:bodyPr/>
                    <a:lstStyle/>
                    <a:p>
                      <a:r>
                        <a:rPr lang="ru-RU" sz="1100" dirty="0"/>
                        <a:t>Из жизненного опыта экзаменуемого</a:t>
                      </a:r>
                    </a:p>
                  </a:txBody>
                  <a:tcPr/>
                </a:tc>
                <a:tc>
                  <a:txBody>
                    <a:bodyPr/>
                    <a:lstStyle/>
                    <a:p>
                      <a:r>
                        <a:rPr lang="ru-RU" sz="1100" dirty="0"/>
                        <a:t>Из читательского опыта экзаменуемого*</a:t>
                      </a:r>
                    </a:p>
                  </a:txBody>
                  <a:tcPr/>
                </a:tc>
                <a:tc>
                  <a:txBody>
                    <a:bodyPr/>
                    <a:lstStyle/>
                    <a:p>
                      <a:r>
                        <a:rPr lang="ru-RU" sz="1100" dirty="0"/>
                        <a:t>Из историко-культурного опыта</a:t>
                      </a:r>
                    </a:p>
                  </a:txBody>
                  <a:tcPr/>
                </a:tc>
                <a:extLst>
                  <a:ext uri="{0D108BD9-81ED-4DB2-BD59-A6C34878D82A}">
                    <a16:rowId xmlns:a16="http://schemas.microsoft.com/office/drawing/2014/main" xmlns="" val="4741035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a:t>Факт из собственной жизни экзаменуемого </a:t>
                      </a:r>
                      <a:r>
                        <a:rPr lang="ru-RU" sz="1100" dirty="0">
                          <a:solidFill>
                            <a:srgbClr val="FF0000"/>
                          </a:solidFill>
                        </a:rPr>
                        <a:t>и</a:t>
                      </a:r>
                      <a:r>
                        <a:rPr lang="ru-RU" sz="1100" dirty="0"/>
                        <a:t> его осознание</a:t>
                      </a:r>
                    </a:p>
                  </a:txBody>
                  <a:tcPr/>
                </a:tc>
                <a:tc>
                  <a:txBody>
                    <a:bodyPr/>
                    <a:lstStyle/>
                    <a:p>
                      <a:r>
                        <a:rPr lang="ru-RU" sz="1100" dirty="0"/>
                        <a:t>Произведение фольклора  </a:t>
                      </a:r>
                      <a:br>
                        <a:rPr lang="ru-RU" sz="1100" dirty="0"/>
                      </a:br>
                      <a:r>
                        <a:rPr lang="ru-RU" sz="1100" dirty="0"/>
                        <a:t>(кроме малых жанров), миф,</a:t>
                      </a:r>
                      <a:r>
                        <a:rPr lang="ru-RU" sz="1100" baseline="0" dirty="0"/>
                        <a:t> Священная книга</a:t>
                      </a:r>
                      <a:r>
                        <a:rPr lang="ru-RU" sz="1100" dirty="0"/>
                        <a:t> </a:t>
                      </a:r>
                      <a:r>
                        <a:rPr lang="ru-RU" sz="1100" dirty="0">
                          <a:solidFill>
                            <a:srgbClr val="FF0000"/>
                          </a:solidFill>
                        </a:rPr>
                        <a:t>и</a:t>
                      </a:r>
                      <a:r>
                        <a:rPr lang="ru-RU" sz="1100" dirty="0"/>
                        <a:t> их интерпретация </a:t>
                      </a:r>
                    </a:p>
                  </a:txBody>
                  <a:tcPr/>
                </a:tc>
                <a:tc>
                  <a:txBody>
                    <a:bodyPr/>
                    <a:lstStyle/>
                    <a:p>
                      <a:r>
                        <a:rPr lang="ru-RU" sz="1100" dirty="0"/>
                        <a:t>Конкретное историческое событие                         или историческая параллель </a:t>
                      </a:r>
                      <a:r>
                        <a:rPr lang="ru-RU" sz="1100" dirty="0">
                          <a:solidFill>
                            <a:srgbClr val="FF0000"/>
                          </a:solidFill>
                        </a:rPr>
                        <a:t>и</a:t>
                      </a:r>
                      <a:r>
                        <a:rPr lang="ru-RU" sz="1100" dirty="0"/>
                        <a:t> извлечённые</a:t>
                      </a:r>
                      <a:r>
                        <a:rPr lang="ru-RU" sz="1100" baseline="0" dirty="0"/>
                        <a:t>        </a:t>
                      </a:r>
                      <a:r>
                        <a:rPr lang="ru-RU" sz="1100" dirty="0"/>
                        <a:t>из них уроки</a:t>
                      </a:r>
                    </a:p>
                  </a:txBody>
                  <a:tcPr/>
                </a:tc>
                <a:extLst>
                  <a:ext uri="{0D108BD9-81ED-4DB2-BD59-A6C34878D82A}">
                    <a16:rowId xmlns:a16="http://schemas.microsoft.com/office/drawing/2014/main" xmlns="" val="42716567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a:t>Факт из частной жизни окружающих </a:t>
                      </a:r>
                      <a:r>
                        <a:rPr lang="ru-RU" sz="1100" dirty="0">
                          <a:solidFill>
                            <a:srgbClr val="FF0000"/>
                          </a:solidFill>
                        </a:rPr>
                        <a:t>и</a:t>
                      </a:r>
                      <a:r>
                        <a:rPr lang="ru-RU" sz="1100" dirty="0"/>
                        <a:t> его осознание</a:t>
                      </a:r>
                    </a:p>
                  </a:txBody>
                  <a:tcPr/>
                </a:tc>
                <a:tc>
                  <a:txBody>
                    <a:bodyPr/>
                    <a:lstStyle/>
                    <a:p>
                      <a:r>
                        <a:rPr lang="ru-RU" sz="1100" dirty="0"/>
                        <a:t>Произведение художественной литературы </a:t>
                      </a:r>
                      <a:r>
                        <a:rPr lang="ru-RU" sz="1100" dirty="0">
                          <a:solidFill>
                            <a:srgbClr val="FF0000"/>
                          </a:solidFill>
                        </a:rPr>
                        <a:t>и</a:t>
                      </a:r>
                      <a:r>
                        <a:rPr lang="ru-RU" sz="1100" dirty="0"/>
                        <a:t> его интерпретация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a:t>Мнение</a:t>
                      </a:r>
                      <a:r>
                        <a:rPr lang="ru-RU" sz="1100" baseline="0" dirty="0"/>
                        <a:t> </a:t>
                      </a:r>
                      <a:r>
                        <a:rPr lang="ru-RU" sz="1100" dirty="0"/>
                        <a:t>известного деятеля </a:t>
                      </a:r>
                      <a:r>
                        <a:rPr lang="ru-RU" sz="1100" dirty="0">
                          <a:solidFill>
                            <a:srgbClr val="FF0000"/>
                          </a:solidFill>
                        </a:rPr>
                        <a:t>и</a:t>
                      </a:r>
                      <a:r>
                        <a:rPr lang="ru-RU" sz="1100" baseline="0" dirty="0">
                          <a:solidFill>
                            <a:schemeClr val="dk1"/>
                          </a:solidFill>
                        </a:rPr>
                        <a:t> анализ</a:t>
                      </a:r>
                      <a:r>
                        <a:rPr lang="ru-RU" sz="1100" dirty="0"/>
                        <a:t> этого мнения</a:t>
                      </a:r>
                    </a:p>
                  </a:txBody>
                  <a:tcPr/>
                </a:tc>
                <a:extLst>
                  <a:ext uri="{0D108BD9-81ED-4DB2-BD59-A6C34878D82A}">
                    <a16:rowId xmlns:a16="http://schemas.microsoft.com/office/drawing/2014/main" xmlns="" val="16819075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a:t>Результат личного эмпирического</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a:t>наблюдения </a:t>
                      </a:r>
                      <a:r>
                        <a:rPr lang="ru-RU" sz="1100" dirty="0">
                          <a:solidFill>
                            <a:srgbClr val="FF0000"/>
                          </a:solidFill>
                        </a:rPr>
                        <a:t>и</a:t>
                      </a:r>
                      <a:r>
                        <a:rPr lang="ru-RU" sz="1100" dirty="0"/>
                        <a:t> вывод по нему</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a:t>Произведение научной или научно-популярной литературы </a:t>
                      </a:r>
                      <a:r>
                        <a:rPr lang="ru-RU" sz="1100" dirty="0">
                          <a:solidFill>
                            <a:srgbClr val="FF0000"/>
                          </a:solidFill>
                        </a:rPr>
                        <a:t>и</a:t>
                      </a:r>
                      <a:r>
                        <a:rPr lang="ru-RU" sz="1100" dirty="0"/>
                        <a:t> его интерпретация</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a:t>Радио- или телепередача </a:t>
                      </a:r>
                      <a:r>
                        <a:rPr lang="ru-RU" sz="1100" dirty="0">
                          <a:solidFill>
                            <a:srgbClr val="FF0000"/>
                          </a:solidFill>
                        </a:rPr>
                        <a:t>и</a:t>
                      </a:r>
                      <a:r>
                        <a:rPr lang="ru-RU" sz="1100" dirty="0"/>
                        <a:t> её</a:t>
                      </a:r>
                      <a:r>
                        <a:rPr lang="ru-RU" sz="1100" baseline="0" dirty="0"/>
                        <a:t> </a:t>
                      </a:r>
                      <a:r>
                        <a:rPr lang="ru-RU" sz="1100" dirty="0"/>
                        <a:t>разбор</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100" dirty="0"/>
                    </a:p>
                  </a:txBody>
                  <a:tcPr/>
                </a:tc>
                <a:extLst>
                  <a:ext uri="{0D108BD9-81ED-4DB2-BD59-A6C34878D82A}">
                    <a16:rowId xmlns:a16="http://schemas.microsoft.com/office/drawing/2014/main" xmlns="" val="42015214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a:t>Традиционный опыт своего </a:t>
                      </a:r>
                      <a:r>
                        <a:rPr lang="ru-RU" sz="1100" baseline="0" dirty="0"/>
                        <a:t>             </a:t>
                      </a:r>
                      <a:r>
                        <a:rPr lang="ru-RU" sz="1100" dirty="0"/>
                        <a:t>или чужого народа </a:t>
                      </a:r>
                      <a:r>
                        <a:rPr lang="ru-RU" sz="1100" dirty="0">
                          <a:solidFill>
                            <a:srgbClr val="FF0000"/>
                          </a:solidFill>
                        </a:rPr>
                        <a:t>и</a:t>
                      </a:r>
                      <a:r>
                        <a:rPr lang="ru-RU" sz="1100" dirty="0"/>
                        <a:t> обобщение этого опыта</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a:t>Произведение публицистики                       или литературной критики, документальной или мемуарно-дневниковой литературы </a:t>
                      </a:r>
                      <a:r>
                        <a:rPr lang="ru-RU" sz="1100" dirty="0">
                          <a:solidFill>
                            <a:srgbClr val="FF0000"/>
                          </a:solidFill>
                        </a:rPr>
                        <a:t>и</a:t>
                      </a:r>
                      <a:r>
                        <a:rPr lang="ru-RU" sz="1100" dirty="0"/>
                        <a:t> его          интерпретация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a:t>Произведение искусства (живописи, музыки, скульптуры,</a:t>
                      </a:r>
                      <a:r>
                        <a:rPr lang="ru-RU" sz="1100" baseline="0" dirty="0"/>
                        <a:t> архитектуры, </a:t>
                      </a:r>
                      <a:r>
                        <a:rPr lang="ru-RU" sz="1100" dirty="0"/>
                        <a:t>театра, кино и др.)</a:t>
                      </a:r>
                      <a:r>
                        <a:rPr lang="ru-RU" sz="1100" baseline="0" dirty="0"/>
                        <a:t>        </a:t>
                      </a:r>
                      <a:r>
                        <a:rPr lang="ru-RU" sz="1100" dirty="0">
                          <a:solidFill>
                            <a:srgbClr val="FF0000"/>
                          </a:solidFill>
                        </a:rPr>
                        <a:t>и</a:t>
                      </a:r>
                      <a:r>
                        <a:rPr lang="ru-RU" sz="1100" dirty="0"/>
                        <a:t> его интерпретация</a:t>
                      </a:r>
                    </a:p>
                  </a:txBody>
                  <a:tcPr/>
                </a:tc>
                <a:extLst>
                  <a:ext uri="{0D108BD9-81ED-4DB2-BD59-A6C34878D82A}">
                    <a16:rowId xmlns:a16="http://schemas.microsoft.com/office/drawing/2014/main" xmlns="" val="2495396725"/>
                  </a:ext>
                </a:extLst>
              </a:tr>
              <a:tr h="370840">
                <a:tc>
                  <a:txBody>
                    <a:bodyPr/>
                    <a:lstStyle/>
                    <a:p>
                      <a:r>
                        <a:rPr lang="ru-RU" sz="1100" dirty="0"/>
                        <a:t>Точка зрения близкого</a:t>
                      </a:r>
                      <a:r>
                        <a:rPr lang="ru-RU" sz="1100" baseline="0" dirty="0"/>
                        <a:t>                               </a:t>
                      </a:r>
                      <a:r>
                        <a:rPr lang="ru-RU" sz="1100" dirty="0"/>
                        <a:t>или авторитетного человека </a:t>
                      </a:r>
                      <a:r>
                        <a:rPr lang="ru-RU" sz="1100" dirty="0">
                          <a:solidFill>
                            <a:srgbClr val="FF0000"/>
                          </a:solidFill>
                        </a:rPr>
                        <a:t>и</a:t>
                      </a:r>
                      <a:r>
                        <a:rPr lang="ru-RU" sz="1100" dirty="0"/>
                        <a:t> её рассмотрение</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a:t>Научные</a:t>
                      </a:r>
                      <a:r>
                        <a:rPr lang="ru-RU" sz="1100" baseline="0" dirty="0"/>
                        <a:t> факты (теории, гипотезы, аксиомы, законы, определения, статистика, данные исследований, экспериментов и экспертиз) </a:t>
                      </a:r>
                      <a:r>
                        <a:rPr lang="ru-RU" sz="1100" baseline="0" dirty="0">
                          <a:solidFill>
                            <a:srgbClr val="FF0000"/>
                          </a:solidFill>
                        </a:rPr>
                        <a:t>и</a:t>
                      </a:r>
                      <a:r>
                        <a:rPr lang="ru-RU" sz="1100" baseline="0" dirty="0"/>
                        <a:t> их осмысление</a:t>
                      </a:r>
                      <a:endParaRPr lang="ru-RU" sz="1100" dirty="0"/>
                    </a:p>
                  </a:txBody>
                  <a:tcPr/>
                </a:tc>
                <a:extLst>
                  <a:ext uri="{0D108BD9-81ED-4DB2-BD59-A6C34878D82A}">
                    <a16:rowId xmlns:a16="http://schemas.microsoft.com/office/drawing/2014/main" xmlns="" val="3634617061"/>
                  </a:ext>
                </a:extLst>
              </a:tr>
              <a:tr h="370840">
                <a:tc>
                  <a:txBody>
                    <a:bodyPr/>
                    <a:lstStyle/>
                    <a:p>
                      <a:endParaRPr lang="ru-RU"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a:t>Положения юридических законов, официальных документов, постановлений и иных нормативных актов, обязательных для исполнения, </a:t>
                      </a:r>
                      <a:r>
                        <a:rPr lang="ru-RU" sz="1100" dirty="0">
                          <a:solidFill>
                            <a:srgbClr val="FF0000"/>
                          </a:solidFill>
                        </a:rPr>
                        <a:t>и</a:t>
                      </a:r>
                      <a:r>
                        <a:rPr lang="ru-RU" sz="1100" dirty="0"/>
                        <a:t> их осмысление</a:t>
                      </a:r>
                    </a:p>
                  </a:txBody>
                  <a:tcPr/>
                </a:tc>
                <a:extLst>
                  <a:ext uri="{0D108BD9-81ED-4DB2-BD59-A6C34878D82A}">
                    <a16:rowId xmlns:a16="http://schemas.microsoft.com/office/drawing/2014/main" xmlns="" val="10006"/>
                  </a:ext>
                </a:extLst>
              </a:tr>
            </a:tbl>
          </a:graphicData>
        </a:graphic>
      </p:graphicFrame>
      <p:sp>
        <p:nvSpPr>
          <p:cNvPr id="4" name="Прямоугольник 3">
            <a:extLst>
              <a:ext uri="{FF2B5EF4-FFF2-40B4-BE49-F238E27FC236}">
                <a16:creationId xmlns:a16="http://schemas.microsoft.com/office/drawing/2014/main" xmlns="" id="{29F08CED-4839-1E1C-72CC-45BBDE908E6F}"/>
              </a:ext>
            </a:extLst>
          </p:cNvPr>
          <p:cNvSpPr/>
          <p:nvPr/>
        </p:nvSpPr>
        <p:spPr>
          <a:xfrm>
            <a:off x="2771800" y="5501747"/>
            <a:ext cx="2880320" cy="461665"/>
          </a:xfrm>
          <a:prstGeom prst="rect">
            <a:avLst/>
          </a:prstGeom>
        </p:spPr>
        <p:txBody>
          <a:bodyPr wrap="square">
            <a:spAutoFit/>
          </a:bodyPr>
          <a:lstStyle/>
          <a:p>
            <a:pPr defTabSz="685800" eaLnBrk="0" hangingPunct="0">
              <a:spcBef>
                <a:spcPts val="0"/>
              </a:spcBef>
              <a:spcAft>
                <a:spcPts val="0"/>
              </a:spcAft>
              <a:defRPr/>
            </a:pPr>
            <a:r>
              <a:rPr kumimoji="0" lang="ru-RU" sz="12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 </a:t>
            </a:r>
            <a:r>
              <a:rPr kumimoji="0" lang="ru-RU" sz="120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Из методических рекомендаций         по итоговому сочинению</a:t>
            </a:r>
            <a:endParaRPr kumimoji="0" lang="ru-RU" sz="120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xmlns="" val="3992228608"/>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15516" y="188640"/>
            <a:ext cx="8712968" cy="792088"/>
          </a:xfrm>
        </p:spPr>
        <p:txBody>
          <a:bodyPr/>
          <a:lstStyle/>
          <a:p>
            <a:pPr algn="ctr" eaLnBrk="1" hangingPunct="1"/>
            <a:r>
              <a:rPr lang="ru-RU" sz="3200" dirty="0"/>
              <a:t>Уточнение критериальной базы оценивания по критерию К6 </a:t>
            </a:r>
          </a:p>
        </p:txBody>
      </p:sp>
      <p:pic>
        <p:nvPicPr>
          <p:cNvPr id="3" name="Рисунок 2">
            <a:extLst>
              <a:ext uri="{FF2B5EF4-FFF2-40B4-BE49-F238E27FC236}">
                <a16:creationId xmlns:a16="http://schemas.microsoft.com/office/drawing/2014/main" xmlns="" id="{022595DE-8AE9-AFD9-2688-9081DD4497A6}"/>
              </a:ext>
            </a:extLst>
          </p:cNvPr>
          <p:cNvPicPr>
            <a:picLocks noChangeAspect="1"/>
          </p:cNvPicPr>
          <p:nvPr/>
        </p:nvPicPr>
        <p:blipFill rotWithShape="1">
          <a:blip r:embed="rId2"/>
          <a:srcRect l="9051" t="44008" r="53149" b="44904"/>
          <a:stretch/>
        </p:blipFill>
        <p:spPr>
          <a:xfrm>
            <a:off x="735805" y="1844824"/>
            <a:ext cx="7672390" cy="1265944"/>
          </a:xfrm>
          <a:prstGeom prst="rect">
            <a:avLst/>
          </a:prstGeom>
        </p:spPr>
      </p:pic>
      <p:sp>
        <p:nvSpPr>
          <p:cNvPr id="4" name="Прямоугольник 3">
            <a:extLst>
              <a:ext uri="{FF2B5EF4-FFF2-40B4-BE49-F238E27FC236}">
                <a16:creationId xmlns:a16="http://schemas.microsoft.com/office/drawing/2014/main" xmlns="" id="{A0C5EDF0-71B2-DEAD-ECCE-8C119DD923B5}"/>
              </a:ext>
            </a:extLst>
          </p:cNvPr>
          <p:cNvSpPr/>
          <p:nvPr/>
        </p:nvSpPr>
        <p:spPr>
          <a:xfrm>
            <a:off x="3779912" y="3747233"/>
            <a:ext cx="1224136" cy="923330"/>
          </a:xfrm>
          <a:prstGeom prst="rect">
            <a:avLst/>
          </a:prstGeom>
        </p:spPr>
        <p:txBody>
          <a:bodyPr wrap="square">
            <a:spAutoFit/>
          </a:bodyPr>
          <a:lstStyle/>
          <a:p>
            <a:pPr marL="0" marR="0" lvl="0" indent="0" algn="ctr" defTabSz="685800" rtl="0" eaLnBrk="0" fontAlgn="base" latinLnBrk="0" hangingPunct="0">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2 балла</a:t>
            </a:r>
          </a:p>
          <a:p>
            <a:pPr marL="0" marR="0" lvl="0" indent="0" algn="ctr" defTabSz="685800" rtl="0" eaLnBrk="0" fontAlgn="base" latinLnBrk="0" hangingPunct="0">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a:t>
            </a:r>
          </a:p>
          <a:p>
            <a:pPr marL="0" marR="0" lvl="0" indent="0" algn="ctr" defTabSz="685800" rtl="0" eaLnBrk="0" fontAlgn="base" latinLnBrk="0" hangingPunct="0">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1 балл</a:t>
            </a:r>
          </a:p>
        </p:txBody>
      </p:sp>
    </p:spTree>
    <p:extLst>
      <p:ext uri="{BB962C8B-B14F-4D97-AF65-F5344CB8AC3E}">
        <p14:creationId xmlns:p14="http://schemas.microsoft.com/office/powerpoint/2010/main" xmlns="" val="2113206973"/>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51520" y="44625"/>
            <a:ext cx="8428856" cy="792088"/>
          </a:xfrm>
        </p:spPr>
        <p:txBody>
          <a:bodyPr/>
          <a:lstStyle/>
          <a:p>
            <a:pPr algn="ctr" eaLnBrk="1" hangingPunct="1"/>
            <a:r>
              <a:rPr lang="ru-RU" sz="3200" dirty="0"/>
              <a:t>Как данный подход реально работает?</a:t>
            </a:r>
          </a:p>
        </p:txBody>
      </p:sp>
      <p:pic>
        <p:nvPicPr>
          <p:cNvPr id="2" name="Рисунок 1">
            <a:extLst>
              <a:ext uri="{FF2B5EF4-FFF2-40B4-BE49-F238E27FC236}">
                <a16:creationId xmlns:a16="http://schemas.microsoft.com/office/drawing/2014/main" xmlns="" id="{91228F91-22AF-7B34-3A13-530B7D86E99D}"/>
              </a:ext>
            </a:extLst>
          </p:cNvPr>
          <p:cNvPicPr>
            <a:picLocks noChangeAspect="1"/>
          </p:cNvPicPr>
          <p:nvPr/>
        </p:nvPicPr>
        <p:blipFill>
          <a:blip r:embed="rId2"/>
          <a:stretch>
            <a:fillRect/>
          </a:stretch>
        </p:blipFill>
        <p:spPr>
          <a:xfrm>
            <a:off x="251519" y="980728"/>
            <a:ext cx="8756171" cy="5472608"/>
          </a:xfrm>
          <a:prstGeom prst="rect">
            <a:avLst/>
          </a:prstGeom>
        </p:spPr>
      </p:pic>
    </p:spTree>
    <p:extLst>
      <p:ext uri="{BB962C8B-B14F-4D97-AF65-F5344CB8AC3E}">
        <p14:creationId xmlns:p14="http://schemas.microsoft.com/office/powerpoint/2010/main" xmlns="" val="381433207"/>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15516" y="188640"/>
            <a:ext cx="8712968" cy="792088"/>
          </a:xfrm>
        </p:spPr>
        <p:txBody>
          <a:bodyPr/>
          <a:lstStyle/>
          <a:p>
            <a:pPr algn="ctr" eaLnBrk="1" hangingPunct="1"/>
            <a:r>
              <a:rPr lang="ru-RU" sz="3200" dirty="0"/>
              <a:t>Отражение понятия в обновленном ФГОС СОО</a:t>
            </a:r>
          </a:p>
        </p:txBody>
      </p:sp>
      <p:pic>
        <p:nvPicPr>
          <p:cNvPr id="2" name="Рисунок 1">
            <a:extLst>
              <a:ext uri="{FF2B5EF4-FFF2-40B4-BE49-F238E27FC236}">
                <a16:creationId xmlns:a16="http://schemas.microsoft.com/office/drawing/2014/main" xmlns="" id="{65E76DF4-3937-3D9F-22D4-6CACEF1AF81F}"/>
              </a:ext>
            </a:extLst>
          </p:cNvPr>
          <p:cNvPicPr>
            <a:picLocks noChangeAspect="1"/>
          </p:cNvPicPr>
          <p:nvPr/>
        </p:nvPicPr>
        <p:blipFill rotWithShape="1">
          <a:blip r:embed="rId2"/>
          <a:srcRect l="21651" t="22124" r="27950" b="53268"/>
          <a:stretch/>
        </p:blipFill>
        <p:spPr>
          <a:xfrm>
            <a:off x="251520" y="1203598"/>
            <a:ext cx="8394071" cy="2304256"/>
          </a:xfrm>
          <a:prstGeom prst="rect">
            <a:avLst/>
          </a:prstGeom>
        </p:spPr>
      </p:pic>
      <p:sp>
        <p:nvSpPr>
          <p:cNvPr id="5" name="Овал 4">
            <a:extLst>
              <a:ext uri="{FF2B5EF4-FFF2-40B4-BE49-F238E27FC236}">
                <a16:creationId xmlns:a16="http://schemas.microsoft.com/office/drawing/2014/main" xmlns="" id="{E03BF3EC-9BC0-EE62-00E5-ACC495434EA7}"/>
              </a:ext>
            </a:extLst>
          </p:cNvPr>
          <p:cNvSpPr/>
          <p:nvPr/>
        </p:nvSpPr>
        <p:spPr>
          <a:xfrm>
            <a:off x="7380312" y="1203598"/>
            <a:ext cx="1368152" cy="28803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6" name="Овал 5">
            <a:extLst>
              <a:ext uri="{FF2B5EF4-FFF2-40B4-BE49-F238E27FC236}">
                <a16:creationId xmlns:a16="http://schemas.microsoft.com/office/drawing/2014/main" xmlns="" id="{FB9C809B-ABC7-1439-9D55-562FBA97511E}"/>
              </a:ext>
            </a:extLst>
          </p:cNvPr>
          <p:cNvSpPr/>
          <p:nvPr/>
        </p:nvSpPr>
        <p:spPr>
          <a:xfrm>
            <a:off x="395536" y="3003798"/>
            <a:ext cx="1728192" cy="28803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Tree>
    <p:extLst>
      <p:ext uri="{BB962C8B-B14F-4D97-AF65-F5344CB8AC3E}">
        <p14:creationId xmlns:p14="http://schemas.microsoft.com/office/powerpoint/2010/main" xmlns="" val="3668049068"/>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15516" y="188640"/>
            <a:ext cx="8712968" cy="792088"/>
          </a:xfrm>
        </p:spPr>
        <p:txBody>
          <a:bodyPr/>
          <a:lstStyle/>
          <a:p>
            <a:pPr algn="ctr" eaLnBrk="1" hangingPunct="1"/>
            <a:r>
              <a:rPr lang="ru-RU" sz="3200" dirty="0"/>
              <a:t>Предыстория</a:t>
            </a:r>
          </a:p>
        </p:txBody>
      </p:sp>
      <p:sp>
        <p:nvSpPr>
          <p:cNvPr id="2" name="Прямоугольник 1">
            <a:extLst>
              <a:ext uri="{FF2B5EF4-FFF2-40B4-BE49-F238E27FC236}">
                <a16:creationId xmlns:a16="http://schemas.microsoft.com/office/drawing/2014/main" xmlns="" id="{1268605A-E65C-D1F4-DB48-BD340F1FB613}"/>
              </a:ext>
            </a:extLst>
          </p:cNvPr>
          <p:cNvSpPr/>
          <p:nvPr/>
        </p:nvSpPr>
        <p:spPr>
          <a:xfrm>
            <a:off x="467544" y="1059582"/>
            <a:ext cx="8100899" cy="400110"/>
          </a:xfrm>
          <a:prstGeom prst="rect">
            <a:avLst/>
          </a:prstGeom>
        </p:spPr>
        <p:txBody>
          <a:bodyPr wrap="square">
            <a:spAutoFit/>
          </a:bodyPr>
          <a:lstStyle/>
          <a:p>
            <a:pPr algn="just" defTabSz="685800" eaLnBrk="0" hangingPunct="0">
              <a:spcBef>
                <a:spcPts val="0"/>
              </a:spcBef>
              <a:spcAft>
                <a:spcPts val="0"/>
              </a:spcAft>
              <a:defRPr/>
            </a:pPr>
            <a:r>
              <a:rPr lang="ru-RU" sz="2000" dirty="0">
                <a:solidFill>
                  <a:srgbClr val="000000"/>
                </a:solidFill>
                <a:latin typeface="Arial"/>
                <a:ea typeface="Times New Roman" panose="02020603050405020304" pitchFamily="18" charset="0"/>
                <a:cs typeface="Arial" pitchFamily="34" charset="0"/>
              </a:rPr>
              <a:t>Коммуникативные качества речи (по Б.Н. Головину, 1976 г.)</a:t>
            </a:r>
          </a:p>
        </p:txBody>
      </p:sp>
      <p:pic>
        <p:nvPicPr>
          <p:cNvPr id="5" name="Рисунок 2">
            <a:extLst>
              <a:ext uri="{FF2B5EF4-FFF2-40B4-BE49-F238E27FC236}">
                <a16:creationId xmlns:a16="http://schemas.microsoft.com/office/drawing/2014/main" xmlns="" id="{35C51B69-9963-AB1B-F7F9-AA4A07C0489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l="6688" t="36000" r="60237" b="48599"/>
          <a:stretch>
            <a:fillRect/>
          </a:stretch>
        </p:blipFill>
        <p:spPr bwMode="auto">
          <a:xfrm>
            <a:off x="263418" y="1695084"/>
            <a:ext cx="8847480" cy="2316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Овал 5">
            <a:extLst>
              <a:ext uri="{FF2B5EF4-FFF2-40B4-BE49-F238E27FC236}">
                <a16:creationId xmlns:a16="http://schemas.microsoft.com/office/drawing/2014/main" xmlns="" id="{AD5D6F95-2D6A-4EB5-89D9-C2BD3D7C44F2}"/>
              </a:ext>
            </a:extLst>
          </p:cNvPr>
          <p:cNvSpPr/>
          <p:nvPr/>
        </p:nvSpPr>
        <p:spPr>
          <a:xfrm>
            <a:off x="4211960" y="1779663"/>
            <a:ext cx="1512168" cy="36004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Tree>
    <p:extLst>
      <p:ext uri="{BB962C8B-B14F-4D97-AF65-F5344CB8AC3E}">
        <p14:creationId xmlns:p14="http://schemas.microsoft.com/office/powerpoint/2010/main" xmlns="" val="3288247889"/>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9346" y="0"/>
            <a:ext cx="8712968" cy="1484784"/>
          </a:xfrm>
        </p:spPr>
        <p:txBody>
          <a:bodyPr/>
          <a:lstStyle/>
          <a:p>
            <a:pPr algn="ctr" eaLnBrk="1" hangingPunct="1"/>
            <a:r>
              <a:rPr lang="ru-RU" sz="3200" dirty="0"/>
              <a:t>Информация, представленная </a:t>
            </a:r>
            <a:br>
              <a:rPr lang="ru-RU" sz="3200" dirty="0"/>
            </a:br>
            <a:r>
              <a:rPr lang="ru-RU" sz="3200" dirty="0"/>
              <a:t>в учебниках, входящих </a:t>
            </a:r>
            <a:br>
              <a:rPr lang="ru-RU" sz="3200" dirty="0"/>
            </a:br>
            <a:r>
              <a:rPr lang="ru-RU" sz="3200" dirty="0"/>
              <a:t>в Федеральный перечень учебников</a:t>
            </a:r>
          </a:p>
        </p:txBody>
      </p:sp>
      <p:pic>
        <p:nvPicPr>
          <p:cNvPr id="3" name="Рисунок 2">
            <a:extLst>
              <a:ext uri="{FF2B5EF4-FFF2-40B4-BE49-F238E27FC236}">
                <a16:creationId xmlns:a16="http://schemas.microsoft.com/office/drawing/2014/main" xmlns="" id="{35A13A90-4CEE-17F8-E2B5-363993B788C5}"/>
              </a:ext>
            </a:extLst>
          </p:cNvPr>
          <p:cNvPicPr>
            <a:picLocks noChangeAspect="1"/>
          </p:cNvPicPr>
          <p:nvPr/>
        </p:nvPicPr>
        <p:blipFill rotWithShape="1">
          <a:blip r:embed="rId2"/>
          <a:srcRect l="12259" t="50025" r="54719" b="6122"/>
          <a:stretch/>
        </p:blipFill>
        <p:spPr bwMode="auto">
          <a:xfrm>
            <a:off x="425390" y="1700808"/>
            <a:ext cx="3960440" cy="2957505"/>
          </a:xfrm>
          <a:prstGeom prst="rect">
            <a:avLst/>
          </a:prstGeom>
          <a:ln>
            <a:noFill/>
          </a:ln>
          <a:extLst>
            <a:ext uri="{53640926-AAD7-44D8-BBD7-CCE9431645EC}">
              <a14:shadowObscured xmlns:a14="http://schemas.microsoft.com/office/drawing/2010/main" xmlns=""/>
            </a:ext>
          </a:extLst>
        </p:spPr>
      </p:pic>
      <p:pic>
        <p:nvPicPr>
          <p:cNvPr id="4" name="Рисунок 3">
            <a:extLst>
              <a:ext uri="{FF2B5EF4-FFF2-40B4-BE49-F238E27FC236}">
                <a16:creationId xmlns:a16="http://schemas.microsoft.com/office/drawing/2014/main" xmlns="" id="{BA18B272-D5F9-3B2B-CC64-5559787BAD31}"/>
              </a:ext>
            </a:extLst>
          </p:cNvPr>
          <p:cNvPicPr>
            <a:picLocks noChangeAspect="1"/>
          </p:cNvPicPr>
          <p:nvPr/>
        </p:nvPicPr>
        <p:blipFill rotWithShape="1">
          <a:blip r:embed="rId2"/>
          <a:srcRect l="50010" t="11516" r="16052" b="55666"/>
          <a:stretch/>
        </p:blipFill>
        <p:spPr bwMode="auto">
          <a:xfrm>
            <a:off x="4385830" y="1916737"/>
            <a:ext cx="4643031" cy="2525645"/>
          </a:xfrm>
          <a:prstGeom prst="rect">
            <a:avLst/>
          </a:prstGeom>
          <a:ln>
            <a:noFill/>
          </a:ln>
          <a:extLst>
            <a:ext uri="{53640926-AAD7-44D8-BBD7-CCE9431645EC}">
              <a14:shadowObscured xmlns:a14="http://schemas.microsoft.com/office/drawing/2010/main" xmlns=""/>
            </a:ext>
          </a:extLst>
        </p:spPr>
      </p:pic>
      <p:sp>
        <p:nvSpPr>
          <p:cNvPr id="7" name="Овал 6">
            <a:extLst>
              <a:ext uri="{FF2B5EF4-FFF2-40B4-BE49-F238E27FC236}">
                <a16:creationId xmlns:a16="http://schemas.microsoft.com/office/drawing/2014/main" xmlns="" id="{AE40B95E-CF9A-C752-FB2F-B3819E5C9010}"/>
              </a:ext>
            </a:extLst>
          </p:cNvPr>
          <p:cNvSpPr/>
          <p:nvPr/>
        </p:nvSpPr>
        <p:spPr>
          <a:xfrm>
            <a:off x="497398" y="1757672"/>
            <a:ext cx="3816424" cy="3181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Прямоугольник 7">
            <a:extLst>
              <a:ext uri="{FF2B5EF4-FFF2-40B4-BE49-F238E27FC236}">
                <a16:creationId xmlns:a16="http://schemas.microsoft.com/office/drawing/2014/main" xmlns="" id="{8A8FD95D-C5EE-9B6E-6F40-67AF5BEC745F}"/>
              </a:ext>
            </a:extLst>
          </p:cNvPr>
          <p:cNvSpPr/>
          <p:nvPr/>
        </p:nvSpPr>
        <p:spPr>
          <a:xfrm>
            <a:off x="4544184" y="5157192"/>
            <a:ext cx="4464496" cy="784830"/>
          </a:xfrm>
          <a:prstGeom prst="rect">
            <a:avLst/>
          </a:prstGeom>
        </p:spPr>
        <p:txBody>
          <a:bodyPr wrap="square">
            <a:spAutoFit/>
          </a:bodyPr>
          <a:lstStyle/>
          <a:p>
            <a:pPr marL="0" marR="0" lvl="0" indent="0" algn="ctr" defTabSz="685800" rtl="0" eaLnBrk="0" fontAlgn="base" latinLnBrk="0" hangingPunct="0">
              <a:lnSpc>
                <a:spcPct val="100000"/>
              </a:lnSpc>
              <a:spcBef>
                <a:spcPts val="0"/>
              </a:spcBef>
              <a:spcAft>
                <a:spcPts val="0"/>
              </a:spcAft>
              <a:buClrTx/>
              <a:buSzTx/>
              <a:buFontTx/>
              <a:buNone/>
              <a:tabLst/>
              <a:defRPr/>
            </a:pPr>
            <a:r>
              <a:rPr kumimoji="0" lang="ru-RU" sz="15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Гусарова И.В. Русский язык. 11 класс: учебник: базовый и углублённый уровни). – 8-е изд., стер. – М.: Просвещение, 2022.</a:t>
            </a:r>
          </a:p>
        </p:txBody>
      </p:sp>
    </p:spTree>
    <p:extLst>
      <p:ext uri="{BB962C8B-B14F-4D97-AF65-F5344CB8AC3E}">
        <p14:creationId xmlns:p14="http://schemas.microsoft.com/office/powerpoint/2010/main" xmlns="" val="4067321858"/>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15516" y="188640"/>
            <a:ext cx="8712968" cy="792088"/>
          </a:xfrm>
        </p:spPr>
        <p:txBody>
          <a:bodyPr/>
          <a:lstStyle/>
          <a:p>
            <a:pPr algn="ctr" eaLnBrk="1" hangingPunct="1"/>
            <a:r>
              <a:rPr lang="ru-RU" sz="3200" dirty="0"/>
              <a:t>Правила одного абзаца </a:t>
            </a:r>
            <a:br>
              <a:rPr lang="ru-RU" sz="3200" dirty="0"/>
            </a:br>
            <a:r>
              <a:rPr lang="ru-RU" sz="3200" dirty="0"/>
              <a:t>и троекратного повтора</a:t>
            </a:r>
          </a:p>
        </p:txBody>
      </p:sp>
      <p:pic>
        <p:nvPicPr>
          <p:cNvPr id="3" name="Рисунок 2">
            <a:extLst>
              <a:ext uri="{FF2B5EF4-FFF2-40B4-BE49-F238E27FC236}">
                <a16:creationId xmlns:a16="http://schemas.microsoft.com/office/drawing/2014/main" xmlns="" id="{29A41962-23EA-1320-0F40-99307A6FCEB5}"/>
              </a:ext>
            </a:extLst>
          </p:cNvPr>
          <p:cNvPicPr>
            <a:picLocks noChangeAspect="1"/>
          </p:cNvPicPr>
          <p:nvPr/>
        </p:nvPicPr>
        <p:blipFill rotWithShape="1">
          <a:blip r:embed="rId2"/>
          <a:srcRect l="6573" t="19584" r="2949" b="6314"/>
          <a:stretch/>
        </p:blipFill>
        <p:spPr>
          <a:xfrm>
            <a:off x="395536" y="1340768"/>
            <a:ext cx="8267081" cy="3814210"/>
          </a:xfrm>
          <a:prstGeom prst="rect">
            <a:avLst/>
          </a:prstGeom>
        </p:spPr>
      </p:pic>
    </p:spTree>
    <p:extLst>
      <p:ext uri="{BB962C8B-B14F-4D97-AF65-F5344CB8AC3E}">
        <p14:creationId xmlns:p14="http://schemas.microsoft.com/office/powerpoint/2010/main" xmlns="" val="2557376044"/>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061" name="Rectangle 13"/>
          <p:cNvSpPr>
            <a:spLocks noChangeArrowheads="1"/>
          </p:cNvSpPr>
          <p:nvPr/>
        </p:nvSpPr>
        <p:spPr bwMode="auto">
          <a:xfrm>
            <a:off x="250825" y="4979268"/>
            <a:ext cx="8610600" cy="1152128"/>
          </a:xfrm>
          <a:prstGeom prst="rect">
            <a:avLst/>
          </a:prstGeom>
          <a:gradFill flip="none" rotWithShape="1">
            <a:gsLst>
              <a:gs pos="0">
                <a:srgbClr val="C00000"/>
              </a:gs>
              <a:gs pos="50000">
                <a:srgbClr val="FF3300"/>
              </a:gs>
              <a:gs pos="100000">
                <a:srgbClr val="FF0000"/>
              </a:gs>
            </a:gsLst>
            <a:lin ang="16200000" scaled="1"/>
            <a:tileRect/>
          </a:gradFill>
          <a:ln w="9525">
            <a:noFill/>
            <a:miter lim="800000"/>
            <a:headEnd/>
            <a:tailEnd/>
          </a:ln>
        </p:spPr>
        <p:txBody>
          <a:bodyPr anchor="b"/>
          <a:lstStyle/>
          <a:p>
            <a:pPr algn="ctr">
              <a:lnSpc>
                <a:spcPts val="5500"/>
              </a:lnSpc>
              <a:spcBef>
                <a:spcPct val="20000"/>
              </a:spcBef>
              <a:buClr>
                <a:schemeClr val="tx1"/>
              </a:buClr>
              <a:buSzPct val="75000"/>
              <a:buFont typeface="Wingdings" pitchFamily="2" charset="2"/>
              <a:buNone/>
            </a:pPr>
            <a:r>
              <a:rPr lang="ru-RU" sz="6500" b="1" dirty="0">
                <a:solidFill>
                  <a:schemeClr val="bg1"/>
                </a:solidFill>
              </a:rPr>
              <a:t>РУССКИЙ ЯЗЫК</a:t>
            </a:r>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206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1" grpId="0" build="p" autoUpdateAnimBg="0" advAuto="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967680" y="1484784"/>
            <a:ext cx="7924800" cy="533400"/>
          </a:xfrm>
        </p:spPr>
        <p:txBody>
          <a:bodyPr/>
          <a:lstStyle/>
          <a:p>
            <a:pPr eaLnBrk="1" hangingPunct="1"/>
            <a:r>
              <a:rPr lang="ru-RU" sz="3200" dirty="0"/>
              <a:t>Пособия издательства «</a:t>
            </a:r>
            <a:r>
              <a:rPr lang="ru-RU" sz="3200" i="1" dirty="0"/>
              <a:t>ЭКЗАМЕН</a:t>
            </a:r>
            <a:r>
              <a:rPr lang="ru-RU" sz="3200" dirty="0"/>
              <a:t>»</a:t>
            </a:r>
          </a:p>
        </p:txBody>
      </p:sp>
      <p:sp>
        <p:nvSpPr>
          <p:cNvPr id="3075" name="Rectangle 3"/>
          <p:cNvSpPr>
            <a:spLocks noGrp="1" noChangeArrowheads="1"/>
          </p:cNvSpPr>
          <p:nvPr>
            <p:ph type="body" idx="1"/>
          </p:nvPr>
        </p:nvSpPr>
        <p:spPr>
          <a:xfrm>
            <a:off x="539552" y="2611034"/>
            <a:ext cx="8208912" cy="3200400"/>
          </a:xfrm>
        </p:spPr>
        <p:txBody>
          <a:bodyPr/>
          <a:lstStyle/>
          <a:p>
            <a:pPr eaLnBrk="1" hangingPunct="1">
              <a:lnSpc>
                <a:spcPct val="90000"/>
              </a:lnSpc>
              <a:buFontTx/>
              <a:buChar char="•"/>
            </a:pPr>
            <a:r>
              <a:rPr lang="ru-RU" sz="2400" dirty="0"/>
              <a:t>соответствуют демоверсии, действующей в текущем учебном году;</a:t>
            </a:r>
          </a:p>
          <a:p>
            <a:pPr eaLnBrk="1" hangingPunct="1">
              <a:lnSpc>
                <a:spcPct val="90000"/>
              </a:lnSpc>
              <a:buFontTx/>
              <a:buChar char="•"/>
            </a:pPr>
            <a:r>
              <a:rPr lang="ru-RU" sz="2400" dirty="0"/>
              <a:t>подготовлены разработчиками контрольных измерительных материалов ОГЭ и ЕГЭ;</a:t>
            </a:r>
          </a:p>
          <a:p>
            <a:pPr eaLnBrk="1" hangingPunct="1">
              <a:lnSpc>
                <a:spcPct val="90000"/>
              </a:lnSpc>
              <a:buFontTx/>
              <a:buChar char="•"/>
            </a:pPr>
            <a:r>
              <a:rPr lang="ru-RU" sz="2400" dirty="0"/>
              <a:t>учитывают все содержательные и организационные особенности ЕГЭ и ОГЭ;</a:t>
            </a:r>
          </a:p>
          <a:p>
            <a:pPr eaLnBrk="1" hangingPunct="1">
              <a:lnSpc>
                <a:spcPct val="90000"/>
              </a:lnSpc>
              <a:buFontTx/>
              <a:buChar char="•"/>
            </a:pPr>
            <a:r>
              <a:rPr lang="ru-RU" sz="2400" dirty="0"/>
              <a:t>ориентированы на учащихся, учителей и методистов.</a:t>
            </a:r>
          </a:p>
        </p:txBody>
      </p:sp>
      <p:sp>
        <p:nvSpPr>
          <p:cNvPr id="4100" name="Rectangle 6"/>
          <p:cNvSpPr>
            <a:spLocks noChangeArrowheads="1"/>
          </p:cNvSpPr>
          <p:nvPr/>
        </p:nvSpPr>
        <p:spPr bwMode="auto">
          <a:xfrm>
            <a:off x="0" y="2132856"/>
            <a:ext cx="9144000" cy="76200"/>
          </a:xfrm>
          <a:prstGeom prst="rect">
            <a:avLst/>
          </a:prstGeom>
          <a:solidFill>
            <a:srgbClr val="FF3300"/>
          </a:solidFill>
          <a:ln w="9525">
            <a:noFill/>
            <a:miter lim="800000"/>
            <a:headEnd/>
            <a:tailEnd/>
          </a:ln>
        </p:spPr>
        <p:txBody>
          <a:bodyPr wrap="none" anchor="ctr"/>
          <a:lstStyle/>
          <a:p>
            <a:endParaRPr lang="ru-RU"/>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5122" name="AutoShape 1026"/>
          <p:cNvSpPr>
            <a:spLocks noGrp="1" noChangeArrowheads="1"/>
          </p:cNvSpPr>
          <p:nvPr>
            <p:ph type="title"/>
          </p:nvPr>
        </p:nvSpPr>
        <p:spPr>
          <a:xfrm>
            <a:off x="304800" y="1484784"/>
            <a:ext cx="8839200" cy="533400"/>
          </a:xfrm>
        </p:spPr>
        <p:txBody>
          <a:bodyPr/>
          <a:lstStyle/>
          <a:p>
            <a:pPr eaLnBrk="1" hangingPunct="1"/>
            <a:r>
              <a:rPr lang="ru-RU" sz="3000" dirty="0"/>
              <a:t>Серии пособий для подготовки к ЕГЭ и ОГЭ:</a:t>
            </a:r>
          </a:p>
        </p:txBody>
      </p:sp>
      <p:sp>
        <p:nvSpPr>
          <p:cNvPr id="74755" name="Rectangle 1027"/>
          <p:cNvSpPr>
            <a:spLocks noGrp="1" noChangeArrowheads="1"/>
          </p:cNvSpPr>
          <p:nvPr>
            <p:ph type="body" idx="1"/>
          </p:nvPr>
        </p:nvSpPr>
        <p:spPr>
          <a:xfrm>
            <a:off x="1187624" y="2029172"/>
            <a:ext cx="7704856" cy="4530080"/>
          </a:xfrm>
        </p:spPr>
        <p:txBody>
          <a:bodyPr/>
          <a:lstStyle/>
          <a:p>
            <a:pPr eaLnBrk="1" hangingPunct="1">
              <a:lnSpc>
                <a:spcPct val="80000"/>
              </a:lnSpc>
            </a:pPr>
            <a:endParaRPr lang="ru-RU" sz="1800" b="1" dirty="0"/>
          </a:p>
          <a:p>
            <a:pPr eaLnBrk="1" hangingPunct="1">
              <a:lnSpc>
                <a:spcPct val="80000"/>
              </a:lnSpc>
              <a:buFontTx/>
              <a:buChar char="•"/>
            </a:pPr>
            <a:r>
              <a:rPr lang="ru-RU" sz="1800" b="1" dirty="0"/>
              <a:t>«ЕГЭ и ОГЭ.</a:t>
            </a:r>
            <a:r>
              <a:rPr lang="en-US" sz="1800" b="1" dirty="0"/>
              <a:t> </a:t>
            </a:r>
            <a:r>
              <a:rPr lang="ru-RU" sz="1800" b="1" dirty="0"/>
              <a:t>Типовые варианты экзаменационных заданий»</a:t>
            </a:r>
          </a:p>
          <a:p>
            <a:pPr eaLnBrk="1" hangingPunct="1">
              <a:lnSpc>
                <a:spcPct val="80000"/>
              </a:lnSpc>
              <a:buFontTx/>
              <a:buChar char="•"/>
            </a:pPr>
            <a:r>
              <a:rPr lang="ru-RU" sz="1800" b="1" dirty="0"/>
              <a:t>«ЕГЭ и ОГЭ.</a:t>
            </a:r>
            <a:r>
              <a:rPr lang="en-US" sz="1800" b="1" dirty="0"/>
              <a:t> </a:t>
            </a:r>
            <a:r>
              <a:rPr lang="ru-RU" sz="1800" b="1" dirty="0"/>
              <a:t>Типовые тестовые задания»</a:t>
            </a:r>
          </a:p>
          <a:p>
            <a:pPr eaLnBrk="1" hangingPunct="1">
              <a:lnSpc>
                <a:spcPct val="80000"/>
              </a:lnSpc>
              <a:buFontTx/>
              <a:buChar char="•"/>
            </a:pPr>
            <a:r>
              <a:rPr lang="ru-RU" sz="1800" b="1" dirty="0"/>
              <a:t>«ОГЭ.</a:t>
            </a:r>
            <a:r>
              <a:rPr lang="en-US" sz="1800" b="1" dirty="0"/>
              <a:t> </a:t>
            </a:r>
            <a:r>
              <a:rPr lang="ru-RU" sz="1800" b="1" dirty="0"/>
              <a:t>Итоговое собеседование»</a:t>
            </a:r>
          </a:p>
          <a:p>
            <a:pPr eaLnBrk="1" hangingPunct="1">
              <a:lnSpc>
                <a:spcPct val="80000"/>
              </a:lnSpc>
              <a:buFontTx/>
              <a:buChar char="•"/>
            </a:pPr>
            <a:r>
              <a:rPr lang="ru-RU" sz="1800" b="1" dirty="0"/>
              <a:t>«</a:t>
            </a:r>
            <a:r>
              <a:rPr lang="en-US" sz="1800" b="1" dirty="0"/>
              <a:t>#</a:t>
            </a:r>
            <a:r>
              <a:rPr lang="ru-RU" sz="1800" b="1" dirty="0"/>
              <a:t>ЕГЭНАОТЛИЧНО и </a:t>
            </a:r>
            <a:r>
              <a:rPr lang="en-US" sz="1800" b="1" dirty="0"/>
              <a:t>#</a:t>
            </a:r>
            <a:r>
              <a:rPr lang="ru-RU" sz="1800" b="1" dirty="0"/>
              <a:t>ОГЭНАОТЛИЧНО»</a:t>
            </a:r>
          </a:p>
          <a:p>
            <a:pPr eaLnBrk="1" hangingPunct="1">
              <a:lnSpc>
                <a:spcPct val="80000"/>
              </a:lnSpc>
              <a:buFontTx/>
              <a:buChar char="•"/>
            </a:pPr>
            <a:r>
              <a:rPr lang="ru-RU" sz="1800" b="1" dirty="0"/>
              <a:t>«</a:t>
            </a:r>
            <a:r>
              <a:rPr lang="en-US" sz="1800" b="1" dirty="0"/>
              <a:t>#</a:t>
            </a:r>
            <a:r>
              <a:rPr lang="ru-RU" sz="1800" b="1" dirty="0"/>
              <a:t>СДАМЕГЭ и </a:t>
            </a:r>
            <a:r>
              <a:rPr lang="en-US" sz="1800" b="1" dirty="0"/>
              <a:t>#</a:t>
            </a:r>
            <a:r>
              <a:rPr lang="ru-RU" sz="1800" b="1" dirty="0"/>
              <a:t>СДАМОГЭ» </a:t>
            </a:r>
          </a:p>
          <a:p>
            <a:pPr eaLnBrk="1" hangingPunct="1">
              <a:lnSpc>
                <a:spcPct val="80000"/>
              </a:lnSpc>
              <a:buFontTx/>
              <a:buChar char="•"/>
            </a:pPr>
            <a:r>
              <a:rPr lang="ru-RU" sz="1800" b="1" dirty="0"/>
              <a:t>«ЕГЭ и ОГЭ. Экзаменационный тренажёр»</a:t>
            </a:r>
          </a:p>
          <a:p>
            <a:pPr eaLnBrk="1" hangingPunct="1">
              <a:lnSpc>
                <a:spcPct val="80000"/>
              </a:lnSpc>
              <a:buFontTx/>
              <a:buChar char="•"/>
            </a:pPr>
            <a:r>
              <a:rPr lang="ru-RU" sz="1800" b="1" dirty="0"/>
              <a:t>«ЕГЭ и ОГЭ. Тренажёр» </a:t>
            </a:r>
          </a:p>
          <a:p>
            <a:pPr eaLnBrk="1" hangingPunct="1">
              <a:lnSpc>
                <a:spcPct val="80000"/>
              </a:lnSpc>
              <a:buFontTx/>
              <a:buChar char="•"/>
            </a:pPr>
            <a:r>
              <a:rPr lang="ru-RU" sz="1800" b="1" dirty="0"/>
              <a:t>«ОГЭ. Тематический тренажёр» </a:t>
            </a:r>
          </a:p>
          <a:p>
            <a:pPr eaLnBrk="1" hangingPunct="1">
              <a:lnSpc>
                <a:spcPct val="80000"/>
              </a:lnSpc>
              <a:buFontTx/>
              <a:buChar char="•"/>
            </a:pPr>
            <a:r>
              <a:rPr lang="ru-RU" sz="1800" b="1" dirty="0"/>
              <a:t>«ЕГЭ и ОГЭ.</a:t>
            </a:r>
            <a:r>
              <a:rPr lang="en-US" sz="1800" b="1" dirty="0"/>
              <a:t> </a:t>
            </a:r>
            <a:r>
              <a:rPr lang="ru-RU" sz="1800" b="1" dirty="0" err="1"/>
              <a:t>Супертренинг</a:t>
            </a:r>
            <a:r>
              <a:rPr lang="ru-RU" sz="1800" b="1" dirty="0"/>
              <a:t>»</a:t>
            </a:r>
          </a:p>
          <a:p>
            <a:pPr eaLnBrk="1" hangingPunct="1">
              <a:lnSpc>
                <a:spcPct val="80000"/>
              </a:lnSpc>
              <a:buFontTx/>
              <a:buChar char="•"/>
            </a:pPr>
            <a:r>
              <a:rPr lang="ru-RU" sz="1800" b="1" dirty="0"/>
              <a:t>«ЕГЭ.</a:t>
            </a:r>
            <a:r>
              <a:rPr lang="en-US" sz="1800" b="1" dirty="0"/>
              <a:t> </a:t>
            </a:r>
            <a:r>
              <a:rPr lang="ru-RU" sz="1800" b="1" dirty="0"/>
              <a:t>Задачник»</a:t>
            </a:r>
          </a:p>
          <a:p>
            <a:pPr eaLnBrk="1" hangingPunct="1">
              <a:lnSpc>
                <a:spcPct val="80000"/>
              </a:lnSpc>
              <a:buFontTx/>
              <a:buChar char="•"/>
            </a:pPr>
            <a:r>
              <a:rPr lang="ru-RU" sz="1800" b="1" dirty="0"/>
              <a:t>«ЕГЭ и ОГЭ.</a:t>
            </a:r>
            <a:r>
              <a:rPr lang="en-US" sz="1800" b="1" dirty="0"/>
              <a:t> </a:t>
            </a:r>
            <a:r>
              <a:rPr lang="ru-RU" sz="1800" b="1" dirty="0"/>
              <a:t>Практикум»</a:t>
            </a:r>
          </a:p>
          <a:p>
            <a:pPr eaLnBrk="1" hangingPunct="1">
              <a:lnSpc>
                <a:spcPct val="80000"/>
              </a:lnSpc>
              <a:buFontTx/>
              <a:buChar char="•"/>
            </a:pPr>
            <a:r>
              <a:rPr lang="ru-RU" sz="1800" b="1" dirty="0"/>
              <a:t>«ЕГЭ.</a:t>
            </a:r>
            <a:r>
              <a:rPr lang="en-US" sz="1800" b="1" dirty="0"/>
              <a:t> </a:t>
            </a:r>
            <a:r>
              <a:rPr lang="ru-RU" sz="1800" b="1" dirty="0"/>
              <a:t>Банк заданий»</a:t>
            </a:r>
          </a:p>
          <a:p>
            <a:pPr eaLnBrk="1" hangingPunct="1">
              <a:lnSpc>
                <a:spcPct val="80000"/>
              </a:lnSpc>
              <a:buFontTx/>
              <a:buChar char="•"/>
            </a:pPr>
            <a:r>
              <a:rPr lang="ru-RU" sz="1800" b="1" dirty="0"/>
              <a:t>«ЕГЭ и ОГЭ.</a:t>
            </a:r>
            <a:r>
              <a:rPr lang="en-US" sz="1800" b="1" dirty="0"/>
              <a:t> </a:t>
            </a:r>
            <a:r>
              <a:rPr lang="ru-RU" sz="1800" b="1" dirty="0"/>
              <a:t>Репетитор»</a:t>
            </a:r>
          </a:p>
          <a:p>
            <a:pPr eaLnBrk="1" hangingPunct="1">
              <a:lnSpc>
                <a:spcPct val="80000"/>
              </a:lnSpc>
              <a:buFontTx/>
              <a:buChar char="•"/>
            </a:pPr>
            <a:endParaRPr lang="ru-RU" sz="1800" b="1" dirty="0"/>
          </a:p>
          <a:p>
            <a:pPr eaLnBrk="1" hangingPunct="1">
              <a:lnSpc>
                <a:spcPct val="80000"/>
              </a:lnSpc>
              <a:buFontTx/>
              <a:buChar char="•"/>
            </a:pPr>
            <a:endParaRPr lang="ru-RU" sz="1800" b="1" dirty="0"/>
          </a:p>
          <a:p>
            <a:pPr eaLnBrk="1" hangingPunct="1">
              <a:lnSpc>
                <a:spcPct val="80000"/>
              </a:lnSpc>
              <a:buFontTx/>
              <a:buChar char="•"/>
            </a:pPr>
            <a:endParaRPr lang="ru-RU" sz="1800" b="1" dirty="0"/>
          </a:p>
          <a:p>
            <a:pPr eaLnBrk="1" hangingPunct="1">
              <a:lnSpc>
                <a:spcPct val="80000"/>
              </a:lnSpc>
              <a:buFontTx/>
              <a:buChar char="•"/>
            </a:pPr>
            <a:endParaRPr lang="ru-RU" sz="1800" b="1" dirty="0"/>
          </a:p>
          <a:p>
            <a:pPr eaLnBrk="1" hangingPunct="1">
              <a:lnSpc>
                <a:spcPct val="80000"/>
              </a:lnSpc>
              <a:buFontTx/>
              <a:buChar char="•"/>
            </a:pPr>
            <a:endParaRPr lang="ru-RU" sz="1800" b="1" dirty="0"/>
          </a:p>
        </p:txBody>
      </p:sp>
      <p:sp>
        <p:nvSpPr>
          <p:cNvPr id="5124" name="Rectangle 1029"/>
          <p:cNvSpPr>
            <a:spLocks noChangeArrowheads="1"/>
          </p:cNvSpPr>
          <p:nvPr/>
        </p:nvSpPr>
        <p:spPr bwMode="auto">
          <a:xfrm>
            <a:off x="0" y="2132856"/>
            <a:ext cx="9144000" cy="76200"/>
          </a:xfrm>
          <a:prstGeom prst="rect">
            <a:avLst/>
          </a:prstGeom>
          <a:solidFill>
            <a:srgbClr val="FF3300"/>
          </a:solidFill>
          <a:ln w="9525">
            <a:noFill/>
            <a:miter lim="800000"/>
            <a:headEnd/>
            <a:tailEnd/>
          </a:ln>
        </p:spPr>
        <p:txBody>
          <a:bodyPr wrap="none" anchor="ctr"/>
          <a:lstStyle/>
          <a:p>
            <a:endParaRPr lang="ru-RU"/>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4755">
                                            <p:txEl>
                                              <p:pRg st="1" end="1"/>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4755">
                                            <p:txEl>
                                              <p:pRg st="2" end="2"/>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74755">
                                            <p:txEl>
                                              <p:pRg st="3" end="3"/>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74755">
                                            <p:txEl>
                                              <p:pRg st="4" end="4"/>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74755">
                                            <p:txEl>
                                              <p:pRg st="5" end="5"/>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74755">
                                            <p:txEl>
                                              <p:pRg st="6" end="6"/>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74755">
                                            <p:txEl>
                                              <p:pRg st="7" end="7"/>
                                            </p:txEl>
                                          </p:spTgt>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74755">
                                            <p:txEl>
                                              <p:pRg st="8" end="8"/>
                                            </p:txEl>
                                          </p:spTgt>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74755">
                                            <p:txEl>
                                              <p:pRg st="9" end="9"/>
                                            </p:txEl>
                                          </p:spTgt>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74755">
                                            <p:txEl>
                                              <p:pRg st="10" end="10"/>
                                            </p:txEl>
                                          </p:spTgt>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0"/>
                                  </p:stCondLst>
                                  <p:childTnLst>
                                    <p:set>
                                      <p:cBhvr>
                                        <p:cTn id="36" dur="1" fill="hold">
                                          <p:stCondLst>
                                            <p:cond delay="499"/>
                                          </p:stCondLst>
                                        </p:cTn>
                                        <p:tgtEl>
                                          <p:spTgt spid="74755">
                                            <p:txEl>
                                              <p:pRg st="11" end="11"/>
                                            </p:txEl>
                                          </p:spTgt>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grpId="0" nodeType="afterEffect">
                                  <p:stCondLst>
                                    <p:cond delay="0"/>
                                  </p:stCondLst>
                                  <p:childTnLst>
                                    <p:set>
                                      <p:cBhvr>
                                        <p:cTn id="39" dur="1" fill="hold">
                                          <p:stCondLst>
                                            <p:cond delay="499"/>
                                          </p:stCondLst>
                                        </p:cTn>
                                        <p:tgtEl>
                                          <p:spTgt spid="74755">
                                            <p:txEl>
                                              <p:pRg st="12" end="12"/>
                                            </p:txEl>
                                          </p:spTgt>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grpId="0" nodeType="afterEffect">
                                  <p:stCondLst>
                                    <p:cond delay="0"/>
                                  </p:stCondLst>
                                  <p:childTnLst>
                                    <p:set>
                                      <p:cBhvr>
                                        <p:cTn id="42" dur="1" fill="hold">
                                          <p:stCondLst>
                                            <p:cond delay="499"/>
                                          </p:stCondLst>
                                        </p:cTn>
                                        <p:tgtEl>
                                          <p:spTgt spid="7475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autoUpdateAnimBg="0" advAuto="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a:xfrm>
            <a:off x="1187624" y="2067500"/>
            <a:ext cx="6772275" cy="533400"/>
          </a:xfrm>
        </p:spPr>
        <p:txBody>
          <a:bodyPr/>
          <a:lstStyle/>
          <a:p>
            <a:pPr algn="ctr" eaLnBrk="1" hangingPunct="1">
              <a:lnSpc>
                <a:spcPts val="4300"/>
              </a:lnSpc>
            </a:pPr>
            <a:r>
              <a:rPr lang="ru-RU" sz="3400" dirty="0"/>
              <a:t>Типовые варианты экзаменационных заданий</a:t>
            </a:r>
          </a:p>
        </p:txBody>
      </p:sp>
      <p:sp>
        <p:nvSpPr>
          <p:cNvPr id="11267" name="Rectangle 3"/>
          <p:cNvSpPr>
            <a:spLocks noGrp="1" noChangeArrowheads="1"/>
          </p:cNvSpPr>
          <p:nvPr>
            <p:ph type="body" idx="1"/>
          </p:nvPr>
        </p:nvSpPr>
        <p:spPr>
          <a:xfrm>
            <a:off x="358775" y="2755875"/>
            <a:ext cx="8785225" cy="2447925"/>
          </a:xfrm>
        </p:spPr>
        <p:txBody>
          <a:bodyPr/>
          <a:lstStyle/>
          <a:p>
            <a:pPr eaLnBrk="1" hangingPunct="1">
              <a:lnSpc>
                <a:spcPct val="90000"/>
              </a:lnSpc>
              <a:buFontTx/>
              <a:buNone/>
            </a:pPr>
            <a:endParaRPr lang="ru-RU" sz="2400" dirty="0"/>
          </a:p>
          <a:p>
            <a:pPr eaLnBrk="1" hangingPunct="1">
              <a:lnSpc>
                <a:spcPct val="90000"/>
              </a:lnSpc>
              <a:buFontTx/>
              <a:buChar char="•"/>
            </a:pPr>
            <a:r>
              <a:rPr lang="ru-RU" sz="2400" dirty="0">
                <a:solidFill>
                  <a:srgbClr val="FF0000"/>
                </a:solidFill>
              </a:rPr>
              <a:t>Пособия подготовлены разработчиками ЕГЭ;</a:t>
            </a:r>
          </a:p>
          <a:p>
            <a:pPr eaLnBrk="1" hangingPunct="1">
              <a:lnSpc>
                <a:spcPct val="90000"/>
              </a:lnSpc>
              <a:buFontTx/>
              <a:buChar char="•"/>
            </a:pPr>
            <a:r>
              <a:rPr lang="ru-RU" sz="2400" dirty="0"/>
              <a:t>Содержат от 14 до 50 вариантов экзаменационной работы, которые полностью соответствуют текущей демоверсии;</a:t>
            </a:r>
          </a:p>
          <a:p>
            <a:pPr eaLnBrk="1" hangingPunct="1">
              <a:lnSpc>
                <a:spcPct val="90000"/>
              </a:lnSpc>
              <a:buFontTx/>
              <a:buChar char="•"/>
            </a:pPr>
            <a:r>
              <a:rPr lang="ru-RU" sz="2400" dirty="0"/>
              <a:t>Содержат дополнительные задания;</a:t>
            </a:r>
          </a:p>
          <a:p>
            <a:pPr eaLnBrk="1" hangingPunct="1">
              <a:lnSpc>
                <a:spcPct val="90000"/>
              </a:lnSpc>
              <a:buFontTx/>
              <a:buChar char="•"/>
            </a:pPr>
            <a:r>
              <a:rPr lang="ru-RU" sz="2400" dirty="0"/>
              <a:t>Даны ответы ко всем заданиям;</a:t>
            </a:r>
          </a:p>
          <a:p>
            <a:pPr eaLnBrk="1" hangingPunct="1">
              <a:lnSpc>
                <a:spcPct val="90000"/>
              </a:lnSpc>
              <a:buFontTx/>
              <a:buChar char="•"/>
            </a:pPr>
            <a:r>
              <a:rPr lang="ru-RU" sz="2400" dirty="0"/>
              <a:t>Дан подробный разбор с комментариями к одному варианту.   </a:t>
            </a:r>
          </a:p>
        </p:txBody>
      </p:sp>
      <p:sp>
        <p:nvSpPr>
          <p:cNvPr id="11268" name="AutoShape 4"/>
          <p:cNvSpPr>
            <a:spLocks noChangeArrowheads="1"/>
          </p:cNvSpPr>
          <p:nvPr/>
        </p:nvSpPr>
        <p:spPr bwMode="auto">
          <a:xfrm>
            <a:off x="323155" y="2570064"/>
            <a:ext cx="8569325" cy="533400"/>
          </a:xfrm>
          <a:prstGeom prst="roundRect">
            <a:avLst>
              <a:gd name="adj" fmla="val 21667"/>
            </a:avLst>
          </a:prstGeom>
          <a:noFill/>
          <a:ln w="9525">
            <a:noFill/>
            <a:round/>
            <a:headEnd/>
            <a:tailEnd/>
          </a:ln>
        </p:spPr>
        <p:txBody>
          <a:bodyPr anchor="b"/>
          <a:lstStyle/>
          <a:p>
            <a:pPr algn="ctr">
              <a:lnSpc>
                <a:spcPct val="90000"/>
              </a:lnSpc>
            </a:pPr>
            <a:r>
              <a:rPr lang="ru-RU" sz="1600" b="1" dirty="0">
                <a:solidFill>
                  <a:schemeClr val="tx1">
                    <a:lumMod val="60000"/>
                    <a:lumOff val="40000"/>
                  </a:schemeClr>
                </a:solidFill>
              </a:rPr>
              <a:t>Пособия всех серий «</a:t>
            </a:r>
            <a:r>
              <a:rPr lang="ru-RU" sz="1600" b="1" cap="all" dirty="0">
                <a:solidFill>
                  <a:schemeClr val="tx1">
                    <a:lumMod val="60000"/>
                    <a:lumOff val="40000"/>
                  </a:schemeClr>
                </a:solidFill>
              </a:rPr>
              <a:t>ТИПОВЫЕ варианты экзаменационных заданий </a:t>
            </a:r>
            <a:r>
              <a:rPr lang="ru-RU" sz="1600" b="1" dirty="0">
                <a:solidFill>
                  <a:schemeClr val="tx1">
                    <a:lumMod val="60000"/>
                    <a:lumOff val="40000"/>
                  </a:schemeClr>
                </a:solidFill>
              </a:rPr>
              <a:t>2023» составлены из РАЗНЫХ, НЕПОВТОРЯЮЩИХСЯ ВАРИАНТОВ</a:t>
            </a:r>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Picture 2" descr="M:\Обложки ОГЭ ЕГЭ 2024\егэ2024\Русский язык\jpeg\p_377-19486-6.jpg"/>
          <p:cNvPicPr>
            <a:picLocks noChangeAspect="1" noChangeArrowheads="1"/>
          </p:cNvPicPr>
          <p:nvPr/>
        </p:nvPicPr>
        <p:blipFill>
          <a:blip r:embed="rId3" cstate="print"/>
          <a:srcRect/>
          <a:stretch>
            <a:fillRect/>
          </a:stretch>
        </p:blipFill>
        <p:spPr bwMode="auto">
          <a:xfrm>
            <a:off x="4932040" y="2184463"/>
            <a:ext cx="2880320" cy="3980841"/>
          </a:xfrm>
          <a:prstGeom prst="rect">
            <a:avLst/>
          </a:prstGeom>
          <a:noFill/>
          <a:ln>
            <a:solidFill>
              <a:schemeClr val="accent1"/>
            </a:solidFill>
          </a:ln>
        </p:spPr>
      </p:pic>
      <p:pic>
        <p:nvPicPr>
          <p:cNvPr id="3" name="Picture 3" descr="M:\Обложки ОГЭ ЕГЭ 2024\егэ2024\Русский язык\jpeg\p_377-19490-3.jpg"/>
          <p:cNvPicPr>
            <a:picLocks noChangeAspect="1" noChangeArrowheads="1"/>
          </p:cNvPicPr>
          <p:nvPr/>
        </p:nvPicPr>
        <p:blipFill>
          <a:blip r:embed="rId4" cstate="print"/>
          <a:srcRect/>
          <a:stretch>
            <a:fillRect/>
          </a:stretch>
        </p:blipFill>
        <p:spPr bwMode="auto">
          <a:xfrm>
            <a:off x="1331640" y="2149176"/>
            <a:ext cx="2880320" cy="3994073"/>
          </a:xfrm>
          <a:prstGeom prst="rect">
            <a:avLst/>
          </a:prstGeom>
          <a:noFill/>
          <a:ln>
            <a:solidFill>
              <a:schemeClr val="accent1"/>
            </a:solidFill>
          </a:ln>
        </p:spPr>
      </p:pic>
      <p:sp>
        <p:nvSpPr>
          <p:cNvPr id="9" name="AutoShape 2"/>
          <p:cNvSpPr>
            <a:spLocks noGrp="1" noChangeArrowheads="1"/>
          </p:cNvSpPr>
          <p:nvPr>
            <p:ph type="title"/>
          </p:nvPr>
        </p:nvSpPr>
        <p:spPr>
          <a:xfrm>
            <a:off x="323528" y="1628800"/>
            <a:ext cx="8640960" cy="432048"/>
          </a:xfrm>
        </p:spPr>
        <p:txBody>
          <a:bodyPr/>
          <a:lstStyle/>
          <a:p>
            <a:pPr algn="ctr" eaLnBrk="1" hangingPunct="1">
              <a:lnSpc>
                <a:spcPts val="4100"/>
              </a:lnSpc>
            </a:pPr>
            <a:r>
              <a:rPr lang="ru-RU" sz="3200" dirty="0"/>
              <a:t>Одобрено ФИПИ</a:t>
            </a:r>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2051" name="Picture 3" descr="\\SERVER\Web Public\Cover\prosveshcheniye\p_377-19478-1.jpg"/>
          <p:cNvPicPr>
            <a:picLocks noChangeAspect="1" noChangeArrowheads="1"/>
          </p:cNvPicPr>
          <p:nvPr/>
        </p:nvPicPr>
        <p:blipFill>
          <a:blip r:embed="rId3" cstate="print"/>
          <a:srcRect/>
          <a:stretch>
            <a:fillRect/>
          </a:stretch>
        </p:blipFill>
        <p:spPr bwMode="auto">
          <a:xfrm>
            <a:off x="395536" y="2492895"/>
            <a:ext cx="2664296" cy="3678197"/>
          </a:xfrm>
          <a:prstGeom prst="rect">
            <a:avLst/>
          </a:prstGeom>
          <a:noFill/>
          <a:ln>
            <a:solidFill>
              <a:schemeClr val="accent1"/>
            </a:solidFill>
          </a:ln>
        </p:spPr>
      </p:pic>
      <p:pic>
        <p:nvPicPr>
          <p:cNvPr id="2052" name="Picture 4" descr="\\SERVER\Web Public\Cover\prosveshcheniye\p_377-19470-5.jpg"/>
          <p:cNvPicPr>
            <a:picLocks noChangeAspect="1" noChangeArrowheads="1"/>
          </p:cNvPicPr>
          <p:nvPr/>
        </p:nvPicPr>
        <p:blipFill>
          <a:blip r:embed="rId4" cstate="print"/>
          <a:srcRect/>
          <a:stretch>
            <a:fillRect/>
          </a:stretch>
        </p:blipFill>
        <p:spPr bwMode="auto">
          <a:xfrm>
            <a:off x="6012160" y="2492896"/>
            <a:ext cx="2664296" cy="3696558"/>
          </a:xfrm>
          <a:prstGeom prst="rect">
            <a:avLst/>
          </a:prstGeom>
          <a:noFill/>
          <a:ln>
            <a:solidFill>
              <a:schemeClr val="accent1"/>
            </a:solidFill>
          </a:ln>
        </p:spPr>
      </p:pic>
      <p:pic>
        <p:nvPicPr>
          <p:cNvPr id="2053" name="Picture 5" descr="D:\OBLOZHKI\EGE2008\2023\ЕГЭ2024_ТВЭЗ_30вариантов\377-19474-3\p_377-19474-3.jpg"/>
          <p:cNvPicPr>
            <a:picLocks noChangeAspect="1" noChangeArrowheads="1"/>
          </p:cNvPicPr>
          <p:nvPr/>
        </p:nvPicPr>
        <p:blipFill>
          <a:blip r:embed="rId5" cstate="print"/>
          <a:srcRect/>
          <a:stretch>
            <a:fillRect/>
          </a:stretch>
        </p:blipFill>
        <p:spPr bwMode="auto">
          <a:xfrm>
            <a:off x="3203848" y="2492895"/>
            <a:ext cx="2664296" cy="3678197"/>
          </a:xfrm>
          <a:prstGeom prst="rect">
            <a:avLst/>
          </a:prstGeom>
          <a:noFill/>
          <a:ln>
            <a:solidFill>
              <a:schemeClr val="accent1"/>
            </a:solidFill>
          </a:ln>
        </p:spPr>
      </p:pic>
      <p:sp>
        <p:nvSpPr>
          <p:cNvPr id="8194" name="AutoShape 2"/>
          <p:cNvSpPr>
            <a:spLocks noGrp="1" noChangeArrowheads="1"/>
          </p:cNvSpPr>
          <p:nvPr>
            <p:ph type="title"/>
          </p:nvPr>
        </p:nvSpPr>
        <p:spPr>
          <a:xfrm>
            <a:off x="1835696" y="1762204"/>
            <a:ext cx="5976664" cy="838200"/>
          </a:xfrm>
        </p:spPr>
        <p:txBody>
          <a:bodyPr/>
          <a:lstStyle/>
          <a:p>
            <a:pPr algn="ctr" eaLnBrk="1" hangingPunct="1">
              <a:lnSpc>
                <a:spcPts val="4100"/>
              </a:lnSpc>
            </a:pPr>
            <a:r>
              <a:rPr lang="ru-RU" sz="3200" dirty="0"/>
              <a:t>Типовые</a:t>
            </a:r>
            <a:r>
              <a:rPr lang="en-US" sz="3200" dirty="0"/>
              <a:t> </a:t>
            </a:r>
            <a:r>
              <a:rPr lang="ru-RU" sz="3200" dirty="0"/>
              <a:t>варианты экзаменационных</a:t>
            </a:r>
            <a:r>
              <a:rPr lang="en-US" sz="3200" dirty="0"/>
              <a:t> </a:t>
            </a:r>
            <a:r>
              <a:rPr lang="ru-RU" sz="3200" dirty="0"/>
              <a:t>заданий</a:t>
            </a:r>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51520" y="44624"/>
            <a:ext cx="8428856" cy="1512889"/>
          </a:xfrm>
        </p:spPr>
        <p:txBody>
          <a:bodyPr/>
          <a:lstStyle/>
          <a:p>
            <a:pPr algn="ctr" eaLnBrk="1" hangingPunct="1"/>
            <a:r>
              <a:rPr lang="ru-RU" sz="3200" dirty="0"/>
              <a:t>Модель ГИА по русскому языку </a:t>
            </a:r>
            <a:br>
              <a:rPr lang="ru-RU" sz="3200" dirty="0"/>
            </a:br>
            <a:r>
              <a:rPr lang="ru-RU" sz="3200" dirty="0"/>
              <a:t>как отражение требований</a:t>
            </a:r>
            <a:br>
              <a:rPr lang="ru-RU" sz="3200" dirty="0"/>
            </a:br>
            <a:r>
              <a:rPr lang="ru-RU" sz="3200" dirty="0"/>
              <a:t>обновленного ФГОС ООО и СОО</a:t>
            </a:r>
          </a:p>
        </p:txBody>
      </p:sp>
      <p:pic>
        <p:nvPicPr>
          <p:cNvPr id="2" name="Рисунок 1">
            <a:extLst>
              <a:ext uri="{FF2B5EF4-FFF2-40B4-BE49-F238E27FC236}">
                <a16:creationId xmlns:a16="http://schemas.microsoft.com/office/drawing/2014/main" xmlns="" id="{47CE7552-DB16-2851-1B7F-1B2BC3415D07}"/>
              </a:ext>
            </a:extLst>
          </p:cNvPr>
          <p:cNvPicPr>
            <a:picLocks noChangeAspect="1"/>
          </p:cNvPicPr>
          <p:nvPr/>
        </p:nvPicPr>
        <p:blipFill rotWithShape="1">
          <a:blip r:embed="rId2"/>
          <a:srcRect l="30313" t="20601" r="25588" b="8001"/>
          <a:stretch/>
        </p:blipFill>
        <p:spPr>
          <a:xfrm>
            <a:off x="1979712" y="1586972"/>
            <a:ext cx="5525524" cy="5032174"/>
          </a:xfrm>
          <a:prstGeom prst="rect">
            <a:avLst/>
          </a:prstGeom>
        </p:spPr>
      </p:pic>
    </p:spTree>
    <p:extLst>
      <p:ext uri="{BB962C8B-B14F-4D97-AF65-F5344CB8AC3E}">
        <p14:creationId xmlns:p14="http://schemas.microsoft.com/office/powerpoint/2010/main" xmlns="" val="2170137853"/>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27" name="Picture 3" descr="M:\Обложки ОГЭ ЕГЭ 2024\егэ2024\Русский язык\jpeg\5-377-19438-5.jpg"/>
          <p:cNvPicPr>
            <a:picLocks noChangeAspect="1" noChangeArrowheads="1"/>
          </p:cNvPicPr>
          <p:nvPr/>
        </p:nvPicPr>
        <p:blipFill>
          <a:blip r:embed="rId3" cstate="print"/>
          <a:srcRect/>
          <a:stretch>
            <a:fillRect/>
          </a:stretch>
        </p:blipFill>
        <p:spPr bwMode="auto">
          <a:xfrm>
            <a:off x="5652120" y="2132856"/>
            <a:ext cx="2862388" cy="3960440"/>
          </a:xfrm>
          <a:prstGeom prst="rect">
            <a:avLst/>
          </a:prstGeom>
          <a:noFill/>
          <a:ln>
            <a:solidFill>
              <a:schemeClr val="accent1"/>
            </a:solidFill>
          </a:ln>
        </p:spPr>
      </p:pic>
      <p:sp>
        <p:nvSpPr>
          <p:cNvPr id="6146" name="AutoShape 8"/>
          <p:cNvSpPr>
            <a:spLocks noGrp="1" noChangeArrowheads="1"/>
          </p:cNvSpPr>
          <p:nvPr>
            <p:ph type="title"/>
          </p:nvPr>
        </p:nvSpPr>
        <p:spPr>
          <a:xfrm>
            <a:off x="539552" y="1891432"/>
            <a:ext cx="8280920" cy="648072"/>
          </a:xfrm>
          <a:noFill/>
        </p:spPr>
        <p:txBody>
          <a:bodyPr/>
          <a:lstStyle/>
          <a:p>
            <a:pPr algn="ctr" eaLnBrk="1" hangingPunct="1"/>
            <a:r>
              <a:rPr lang="ru-RU" dirty="0"/>
              <a:t>ТИПОВЫЕ ТЕСТОВЫЕ ЗАДАНИЯ</a:t>
            </a:r>
            <a:br>
              <a:rPr lang="ru-RU" dirty="0"/>
            </a:br>
            <a:endParaRPr lang="ru-RU" dirty="0"/>
          </a:p>
        </p:txBody>
      </p:sp>
      <p:sp>
        <p:nvSpPr>
          <p:cNvPr id="7" name="Rectangle 1027"/>
          <p:cNvSpPr txBox="1">
            <a:spLocks noChangeArrowheads="1"/>
          </p:cNvSpPr>
          <p:nvPr/>
        </p:nvSpPr>
        <p:spPr bwMode="auto">
          <a:xfrm>
            <a:off x="251520" y="2100808"/>
            <a:ext cx="5400600" cy="32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buClr>
                <a:schemeClr val="tx1"/>
              </a:buClr>
              <a:buSzPct val="75000"/>
            </a:pPr>
            <a:r>
              <a:rPr lang="ru-RU" sz="1900" b="1" kern="0" dirty="0">
                <a:solidFill>
                  <a:srgbClr val="FF0000"/>
                </a:solidFill>
                <a:latin typeface="+mn-lt"/>
                <a:cs typeface="+mn-cs"/>
              </a:rPr>
              <a:t>     </a:t>
            </a:r>
          </a:p>
          <a:p>
            <a:pPr marL="342900" lvl="0" indent="-342900">
              <a:spcBef>
                <a:spcPct val="20000"/>
              </a:spcBef>
              <a:buClr>
                <a:schemeClr val="tx1"/>
              </a:buClr>
              <a:buSzPct val="75000"/>
            </a:pPr>
            <a:r>
              <a:rPr lang="ru-RU" sz="1900" kern="0" dirty="0">
                <a:latin typeface="+mn-lt"/>
                <a:cs typeface="+mn-cs"/>
              </a:rPr>
              <a:t>	</a:t>
            </a:r>
            <a:r>
              <a:rPr lang="ru-RU" sz="1900" b="1" kern="0" dirty="0">
                <a:latin typeface="+mn-lt"/>
                <a:cs typeface="+mn-cs"/>
              </a:rPr>
              <a:t>Издание гарантирует выработку устойчивых навыков безошибочных действий на экзамене  и тренировку выполнения самых разных видов заданий</a:t>
            </a:r>
          </a:p>
          <a:p>
            <a:pPr marL="342900" lvl="0" indent="-342900">
              <a:spcBef>
                <a:spcPct val="20000"/>
              </a:spcBef>
              <a:buClr>
                <a:schemeClr val="tx1"/>
              </a:buClr>
              <a:buSzPct val="75000"/>
              <a:buFontTx/>
              <a:buChar char="•"/>
            </a:pPr>
            <a:r>
              <a:rPr lang="ru-RU" sz="1900" kern="0" dirty="0">
                <a:latin typeface="+mn-lt"/>
                <a:cs typeface="+mn-cs"/>
              </a:rPr>
              <a:t> Приведены реальные типовые варианты экзаменационных работ 2024 года</a:t>
            </a:r>
          </a:p>
          <a:p>
            <a:pPr marL="342900" lvl="0" indent="-342900">
              <a:spcBef>
                <a:spcPct val="20000"/>
              </a:spcBef>
              <a:buClr>
                <a:schemeClr val="tx1"/>
              </a:buClr>
              <a:buSzPct val="75000"/>
              <a:buFontTx/>
              <a:buChar char="•"/>
            </a:pPr>
            <a:r>
              <a:rPr lang="ru-RU" sz="1900" kern="0" dirty="0">
                <a:latin typeface="+mn-lt"/>
                <a:cs typeface="+mn-cs"/>
              </a:rPr>
              <a:t>Авторы пособия – ведущие специалисты, принимающие непосредственное участие в разработке заданий ЕГЭ</a:t>
            </a:r>
            <a:endParaRPr kumimoji="0" lang="ru-RU" sz="19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533400" y="2399680"/>
            <a:ext cx="8305800" cy="3282950"/>
          </a:xfrm>
        </p:spPr>
        <p:txBody>
          <a:bodyPr/>
          <a:lstStyle/>
          <a:p>
            <a:pPr eaLnBrk="1" hangingPunct="1">
              <a:buFontTx/>
              <a:buChar char="•"/>
            </a:pPr>
            <a:r>
              <a:rPr lang="ru-RU" sz="2400" dirty="0">
                <a:solidFill>
                  <a:srgbClr val="FF0000"/>
                </a:solidFill>
              </a:rPr>
              <a:t>Пособия подготовлены разработчиками ОГЭ</a:t>
            </a:r>
            <a:r>
              <a:rPr lang="ru-RU" sz="2400" dirty="0"/>
              <a:t>.</a:t>
            </a:r>
          </a:p>
          <a:p>
            <a:pPr eaLnBrk="1" hangingPunct="1">
              <a:buFontTx/>
              <a:buChar char="•"/>
            </a:pPr>
            <a:r>
              <a:rPr lang="ru-RU" sz="2400" dirty="0"/>
              <a:t>Пособия содержат от 14 до 50 вариантов экзаменационной работы, которые полностью соответствуют текущей демоверсии;</a:t>
            </a:r>
          </a:p>
          <a:p>
            <a:pPr eaLnBrk="1" hangingPunct="1">
              <a:buFontTx/>
              <a:buChar char="•"/>
            </a:pPr>
            <a:r>
              <a:rPr lang="ru-RU" sz="2400" dirty="0"/>
              <a:t>Назначение пособий – отработка практических навыков учащихся при подготовке к ОГЭ по русскому языку и литературе;  </a:t>
            </a:r>
          </a:p>
          <a:p>
            <a:pPr eaLnBrk="1" hangingPunct="1">
              <a:buFontTx/>
              <a:buChar char="•"/>
            </a:pPr>
            <a:r>
              <a:rPr lang="ru-RU" sz="2400" dirty="0"/>
              <a:t>Даны ответы ко всем вариантам.</a:t>
            </a:r>
          </a:p>
          <a:p>
            <a:pPr eaLnBrk="1" hangingPunct="1"/>
            <a:endParaRPr lang="ru-RU" sz="2400" dirty="0"/>
          </a:p>
        </p:txBody>
      </p:sp>
      <p:sp>
        <p:nvSpPr>
          <p:cNvPr id="4" name="AutoShape 2"/>
          <p:cNvSpPr txBox="1">
            <a:spLocks noChangeArrowheads="1"/>
          </p:cNvSpPr>
          <p:nvPr/>
        </p:nvSpPr>
        <p:spPr bwMode="auto">
          <a:xfrm>
            <a:off x="755576" y="1607592"/>
            <a:ext cx="7704856" cy="838200"/>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sz="3000" b="1" i="0" u="none" strike="noStrike" kern="0" cap="none" spc="0" normalizeH="0" baseline="0" noProof="0" dirty="0">
                <a:ln>
                  <a:noFill/>
                </a:ln>
                <a:solidFill>
                  <a:schemeClr val="tx1"/>
                </a:solidFill>
                <a:effectLst/>
                <a:uLnTx/>
                <a:uFillTx/>
                <a:latin typeface="+mj-lt"/>
                <a:ea typeface="+mj-ea"/>
                <a:cs typeface="+mj-cs"/>
              </a:rPr>
              <a:t>Типовые</a:t>
            </a:r>
            <a:r>
              <a:rPr kumimoji="0" lang="en-US" sz="3000" b="1" i="0" u="none" strike="noStrike" kern="0" cap="none" spc="0" normalizeH="0" baseline="0" noProof="0" dirty="0">
                <a:ln>
                  <a:noFill/>
                </a:ln>
                <a:solidFill>
                  <a:schemeClr val="tx1"/>
                </a:solidFill>
                <a:effectLst/>
                <a:uLnTx/>
                <a:uFillTx/>
                <a:latin typeface="+mj-lt"/>
                <a:ea typeface="+mj-ea"/>
                <a:cs typeface="+mj-cs"/>
              </a:rPr>
              <a:t> </a:t>
            </a:r>
            <a:r>
              <a:rPr kumimoji="0" lang="ru-RU" sz="3000" b="1" i="0" u="none" strike="noStrike" kern="0" cap="none" spc="0" normalizeH="0" baseline="0" noProof="0" dirty="0">
                <a:ln>
                  <a:noFill/>
                </a:ln>
                <a:solidFill>
                  <a:schemeClr val="tx1"/>
                </a:solidFill>
                <a:effectLst/>
                <a:uLnTx/>
                <a:uFillTx/>
                <a:latin typeface="+mj-lt"/>
                <a:ea typeface="+mj-ea"/>
                <a:cs typeface="+mj-cs"/>
              </a:rPr>
              <a:t>варианты экзаменационных</a:t>
            </a:r>
            <a:r>
              <a:rPr kumimoji="0" lang="en-US" sz="3000" b="1" i="0" u="none" strike="noStrike" kern="0" cap="none" spc="0" normalizeH="0" baseline="0" noProof="0" dirty="0">
                <a:ln>
                  <a:noFill/>
                </a:ln>
                <a:solidFill>
                  <a:schemeClr val="tx1"/>
                </a:solidFill>
                <a:effectLst/>
                <a:uLnTx/>
                <a:uFillTx/>
                <a:latin typeface="+mj-lt"/>
                <a:ea typeface="+mj-ea"/>
                <a:cs typeface="+mj-cs"/>
              </a:rPr>
              <a:t> </a:t>
            </a:r>
            <a:r>
              <a:rPr kumimoji="0" lang="ru-RU" sz="3000" b="1" i="0" u="none" strike="noStrike" kern="0" cap="none" spc="0" normalizeH="0" baseline="0" noProof="0" dirty="0">
                <a:ln>
                  <a:noFill/>
                </a:ln>
                <a:solidFill>
                  <a:schemeClr val="tx1"/>
                </a:solidFill>
                <a:effectLst/>
                <a:uLnTx/>
                <a:uFillTx/>
                <a:latin typeface="+mj-lt"/>
                <a:ea typeface="+mj-ea"/>
                <a:cs typeface="+mj-cs"/>
              </a:rPr>
              <a:t>заданий для 9</a:t>
            </a:r>
            <a:r>
              <a:rPr kumimoji="0" lang="ru-RU" sz="3000" b="1" i="0" u="none" strike="noStrike" kern="0" cap="none" spc="0" normalizeH="0" noProof="0" dirty="0">
                <a:ln>
                  <a:noFill/>
                </a:ln>
                <a:solidFill>
                  <a:schemeClr val="tx1"/>
                </a:solidFill>
                <a:effectLst/>
                <a:uLnTx/>
                <a:uFillTx/>
                <a:latin typeface="+mj-lt"/>
                <a:ea typeface="+mj-ea"/>
                <a:cs typeface="+mj-cs"/>
              </a:rPr>
              <a:t> класса</a:t>
            </a:r>
            <a:endParaRPr kumimoji="0" lang="ru-RU" sz="3000" b="1"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4098" name="Picture 2" descr="\\SERVER\Web Public\Cover\prosveshcheniye\p_377-19534-4.jpg"/>
          <p:cNvPicPr>
            <a:picLocks noChangeAspect="1" noChangeArrowheads="1"/>
          </p:cNvPicPr>
          <p:nvPr/>
        </p:nvPicPr>
        <p:blipFill>
          <a:blip r:embed="rId3" cstate="print"/>
          <a:srcRect/>
          <a:stretch>
            <a:fillRect/>
          </a:stretch>
        </p:blipFill>
        <p:spPr bwMode="auto">
          <a:xfrm>
            <a:off x="1331640" y="2132856"/>
            <a:ext cx="2905397" cy="4019947"/>
          </a:xfrm>
          <a:prstGeom prst="rect">
            <a:avLst/>
          </a:prstGeom>
          <a:noFill/>
          <a:ln>
            <a:solidFill>
              <a:schemeClr val="accent1"/>
            </a:solidFill>
          </a:ln>
        </p:spPr>
      </p:pic>
      <p:pic>
        <p:nvPicPr>
          <p:cNvPr id="4099" name="Picture 3" descr="\\SERVER\Web Public\Cover\prosveshcheniye\p_377-19526-9.jpg"/>
          <p:cNvPicPr>
            <a:picLocks noChangeAspect="1" noChangeArrowheads="1"/>
          </p:cNvPicPr>
          <p:nvPr/>
        </p:nvPicPr>
        <p:blipFill>
          <a:blip r:embed="rId4" cstate="print"/>
          <a:srcRect/>
          <a:stretch>
            <a:fillRect/>
          </a:stretch>
        </p:blipFill>
        <p:spPr bwMode="auto">
          <a:xfrm>
            <a:off x="4932040" y="2145556"/>
            <a:ext cx="2865363" cy="3973332"/>
          </a:xfrm>
          <a:prstGeom prst="rect">
            <a:avLst/>
          </a:prstGeom>
          <a:noFill/>
          <a:ln>
            <a:solidFill>
              <a:schemeClr val="accent1"/>
            </a:solidFill>
          </a:ln>
        </p:spPr>
      </p:pic>
      <p:sp>
        <p:nvSpPr>
          <p:cNvPr id="11" name="AutoShape 2"/>
          <p:cNvSpPr>
            <a:spLocks noGrp="1" noChangeArrowheads="1"/>
          </p:cNvSpPr>
          <p:nvPr>
            <p:ph type="title"/>
          </p:nvPr>
        </p:nvSpPr>
        <p:spPr>
          <a:xfrm>
            <a:off x="323528" y="1628800"/>
            <a:ext cx="8640960" cy="432048"/>
          </a:xfrm>
        </p:spPr>
        <p:txBody>
          <a:bodyPr/>
          <a:lstStyle/>
          <a:p>
            <a:pPr algn="ctr" eaLnBrk="1" hangingPunct="1">
              <a:lnSpc>
                <a:spcPts val="4100"/>
              </a:lnSpc>
            </a:pPr>
            <a:r>
              <a:rPr lang="ru-RU" sz="3200" dirty="0"/>
              <a:t>Одобрено ФИПИ</a:t>
            </a:r>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6" name="AutoShape 2"/>
          <p:cNvSpPr txBox="1">
            <a:spLocks noChangeArrowheads="1"/>
          </p:cNvSpPr>
          <p:nvPr/>
        </p:nvSpPr>
        <p:spPr bwMode="auto">
          <a:xfrm>
            <a:off x="755576" y="1607592"/>
            <a:ext cx="7704856" cy="838200"/>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sz="3000" b="1" i="0" u="none" strike="noStrike" kern="0" cap="none" spc="0" normalizeH="0" baseline="0" noProof="0" dirty="0">
                <a:ln>
                  <a:noFill/>
                </a:ln>
                <a:solidFill>
                  <a:schemeClr val="tx1"/>
                </a:solidFill>
                <a:effectLst/>
                <a:uLnTx/>
                <a:uFillTx/>
                <a:latin typeface="+mj-lt"/>
                <a:ea typeface="+mj-ea"/>
                <a:cs typeface="+mj-cs"/>
              </a:rPr>
              <a:t>Типовые</a:t>
            </a:r>
            <a:r>
              <a:rPr kumimoji="0" lang="en-US" sz="3000" b="1" i="0" u="none" strike="noStrike" kern="0" cap="none" spc="0" normalizeH="0" baseline="0" noProof="0" dirty="0">
                <a:ln>
                  <a:noFill/>
                </a:ln>
                <a:solidFill>
                  <a:schemeClr val="tx1"/>
                </a:solidFill>
                <a:effectLst/>
                <a:uLnTx/>
                <a:uFillTx/>
                <a:latin typeface="+mj-lt"/>
                <a:ea typeface="+mj-ea"/>
                <a:cs typeface="+mj-cs"/>
              </a:rPr>
              <a:t> </a:t>
            </a:r>
            <a:r>
              <a:rPr kumimoji="0" lang="ru-RU" sz="3000" b="1" i="0" u="none" strike="noStrike" kern="0" cap="none" spc="0" normalizeH="0" baseline="0" noProof="0" dirty="0">
                <a:ln>
                  <a:noFill/>
                </a:ln>
                <a:solidFill>
                  <a:schemeClr val="tx1"/>
                </a:solidFill>
                <a:effectLst/>
                <a:uLnTx/>
                <a:uFillTx/>
                <a:latin typeface="+mj-lt"/>
                <a:ea typeface="+mj-ea"/>
                <a:cs typeface="+mj-cs"/>
              </a:rPr>
              <a:t>варианты экзаменационных</a:t>
            </a:r>
            <a:r>
              <a:rPr kumimoji="0" lang="en-US" sz="3000" b="1" i="0" u="none" strike="noStrike" kern="0" cap="none" spc="0" normalizeH="0" baseline="0" noProof="0" dirty="0">
                <a:ln>
                  <a:noFill/>
                </a:ln>
                <a:solidFill>
                  <a:schemeClr val="tx1"/>
                </a:solidFill>
                <a:effectLst/>
                <a:uLnTx/>
                <a:uFillTx/>
                <a:latin typeface="+mj-lt"/>
                <a:ea typeface="+mj-ea"/>
                <a:cs typeface="+mj-cs"/>
              </a:rPr>
              <a:t> </a:t>
            </a:r>
            <a:r>
              <a:rPr kumimoji="0" lang="ru-RU" sz="3000" b="1" i="0" u="none" strike="noStrike" kern="0" cap="none" spc="0" normalizeH="0" baseline="0" noProof="0" dirty="0">
                <a:ln>
                  <a:noFill/>
                </a:ln>
                <a:solidFill>
                  <a:schemeClr val="tx1"/>
                </a:solidFill>
                <a:effectLst/>
                <a:uLnTx/>
                <a:uFillTx/>
                <a:latin typeface="+mj-lt"/>
                <a:ea typeface="+mj-ea"/>
                <a:cs typeface="+mj-cs"/>
              </a:rPr>
              <a:t>заданий </a:t>
            </a:r>
            <a:r>
              <a:rPr lang="ru-RU" sz="3000" b="1" kern="0" dirty="0">
                <a:latin typeface="+mj-lt"/>
                <a:ea typeface="+mj-ea"/>
                <a:cs typeface="+mj-cs"/>
              </a:rPr>
              <a:t>ОГЭ</a:t>
            </a:r>
            <a:endParaRPr kumimoji="0" lang="ru-RU" sz="3000" b="1" i="0" u="none" strike="noStrike" kern="0" cap="none" spc="0" normalizeH="0" baseline="0" noProof="0" dirty="0">
              <a:ln>
                <a:noFill/>
              </a:ln>
              <a:solidFill>
                <a:schemeClr val="tx1"/>
              </a:solidFill>
              <a:effectLst/>
              <a:uLnTx/>
              <a:uFillTx/>
              <a:latin typeface="+mj-lt"/>
              <a:ea typeface="+mj-ea"/>
              <a:cs typeface="+mj-cs"/>
            </a:endParaRPr>
          </a:p>
        </p:txBody>
      </p:sp>
      <p:pic>
        <p:nvPicPr>
          <p:cNvPr id="2052" name="Picture 4" descr="M:\Обложки ОГЭ ЕГЭ 2024\огэ2024\Русский язык\jpeg\5-377-19506-1.jpg"/>
          <p:cNvPicPr>
            <a:picLocks noChangeAspect="1" noChangeArrowheads="1"/>
          </p:cNvPicPr>
          <p:nvPr/>
        </p:nvPicPr>
        <p:blipFill>
          <a:blip r:embed="rId3" cstate="print"/>
          <a:srcRect/>
          <a:stretch>
            <a:fillRect/>
          </a:stretch>
        </p:blipFill>
        <p:spPr bwMode="auto">
          <a:xfrm>
            <a:off x="4449565" y="2348880"/>
            <a:ext cx="2291480" cy="3193334"/>
          </a:xfrm>
          <a:prstGeom prst="rect">
            <a:avLst/>
          </a:prstGeom>
          <a:noFill/>
          <a:ln>
            <a:solidFill>
              <a:schemeClr val="accent1"/>
            </a:solidFill>
          </a:ln>
        </p:spPr>
      </p:pic>
      <p:pic>
        <p:nvPicPr>
          <p:cNvPr id="3076" name="Picture 4" descr="\\SERVER\Web Public\Cover\prosveshcheniye\p_377-19500-9.jpg"/>
          <p:cNvPicPr>
            <a:picLocks noChangeAspect="1" noChangeArrowheads="1"/>
          </p:cNvPicPr>
          <p:nvPr/>
        </p:nvPicPr>
        <p:blipFill>
          <a:blip r:embed="rId4" cstate="print"/>
          <a:srcRect/>
          <a:stretch>
            <a:fillRect/>
          </a:stretch>
        </p:blipFill>
        <p:spPr bwMode="auto">
          <a:xfrm>
            <a:off x="6507386" y="2971969"/>
            <a:ext cx="2313086" cy="3193334"/>
          </a:xfrm>
          <a:prstGeom prst="rect">
            <a:avLst/>
          </a:prstGeom>
          <a:noFill/>
          <a:ln>
            <a:solidFill>
              <a:schemeClr val="accent1"/>
            </a:solidFill>
          </a:ln>
        </p:spPr>
      </p:pic>
      <p:pic>
        <p:nvPicPr>
          <p:cNvPr id="3074" name="Picture 2" descr="\\SERVER\Web Public\Cover\prosveshcheniye\p_377-19509-2.jpg"/>
          <p:cNvPicPr>
            <a:picLocks noChangeAspect="1" noChangeArrowheads="1"/>
          </p:cNvPicPr>
          <p:nvPr/>
        </p:nvPicPr>
        <p:blipFill>
          <a:blip r:embed="rId5" cstate="print"/>
          <a:srcRect/>
          <a:stretch>
            <a:fillRect/>
          </a:stretch>
        </p:blipFill>
        <p:spPr bwMode="auto">
          <a:xfrm>
            <a:off x="2301059" y="2971969"/>
            <a:ext cx="2313086" cy="3193334"/>
          </a:xfrm>
          <a:prstGeom prst="rect">
            <a:avLst/>
          </a:prstGeom>
          <a:noFill/>
          <a:ln>
            <a:solidFill>
              <a:schemeClr val="accent1"/>
            </a:solidFill>
          </a:ln>
        </p:spPr>
      </p:pic>
      <p:pic>
        <p:nvPicPr>
          <p:cNvPr id="3075" name="Picture 3" descr="\\SERVER\Web Public\Cover\prosveshcheniye\p_377-19512-2.jpg"/>
          <p:cNvPicPr>
            <a:picLocks noChangeAspect="1" noChangeArrowheads="1"/>
          </p:cNvPicPr>
          <p:nvPr/>
        </p:nvPicPr>
        <p:blipFill>
          <a:blip r:embed="rId6" cstate="print"/>
          <a:srcRect/>
          <a:stretch>
            <a:fillRect/>
          </a:stretch>
        </p:blipFill>
        <p:spPr bwMode="auto">
          <a:xfrm>
            <a:off x="239300" y="2348880"/>
            <a:ext cx="2299200" cy="3174164"/>
          </a:xfrm>
          <a:prstGeom prst="rect">
            <a:avLst/>
          </a:prstGeom>
          <a:noFill/>
          <a:ln>
            <a:solidFill>
              <a:schemeClr val="accent1"/>
            </a:solidFill>
          </a:ln>
        </p:spPr>
      </p:pic>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074" name="Picture 2" descr="M:\Обложки ОГЭ ЕГЭ 2024\огэ2024\Русский язык\jpeg\5-377-19513-9.jpg"/>
          <p:cNvPicPr>
            <a:picLocks noChangeAspect="1" noChangeArrowheads="1"/>
          </p:cNvPicPr>
          <p:nvPr/>
        </p:nvPicPr>
        <p:blipFill>
          <a:blip r:embed="rId3" cstate="print"/>
          <a:srcRect/>
          <a:stretch>
            <a:fillRect/>
          </a:stretch>
        </p:blipFill>
        <p:spPr bwMode="auto">
          <a:xfrm>
            <a:off x="5868144" y="1412776"/>
            <a:ext cx="2952328" cy="3702843"/>
          </a:xfrm>
          <a:prstGeom prst="rect">
            <a:avLst/>
          </a:prstGeom>
          <a:noFill/>
          <a:ln>
            <a:solidFill>
              <a:schemeClr val="accent1"/>
            </a:solidFill>
          </a:ln>
        </p:spPr>
      </p:pic>
      <p:pic>
        <p:nvPicPr>
          <p:cNvPr id="3075" name="Picture 3" descr="M:\Обложки ОГЭ ЕГЭ 2024\огэ2024\Русский язык\jpeg\5-377-19507-8.jpg"/>
          <p:cNvPicPr>
            <a:picLocks noChangeAspect="1" noChangeArrowheads="1"/>
          </p:cNvPicPr>
          <p:nvPr/>
        </p:nvPicPr>
        <p:blipFill>
          <a:blip r:embed="rId4" cstate="print"/>
          <a:srcRect/>
          <a:stretch>
            <a:fillRect/>
          </a:stretch>
        </p:blipFill>
        <p:spPr bwMode="auto">
          <a:xfrm>
            <a:off x="4860032" y="2564903"/>
            <a:ext cx="2880320" cy="3608119"/>
          </a:xfrm>
          <a:prstGeom prst="rect">
            <a:avLst/>
          </a:prstGeom>
          <a:noFill/>
          <a:ln>
            <a:solidFill>
              <a:schemeClr val="accent1"/>
            </a:solidFill>
          </a:ln>
        </p:spPr>
      </p:pic>
      <p:sp>
        <p:nvSpPr>
          <p:cNvPr id="21506" name="Rectangle 1029"/>
          <p:cNvSpPr>
            <a:spLocks noGrp="1" noChangeArrowheads="1"/>
          </p:cNvSpPr>
          <p:nvPr>
            <p:ph type="body" idx="1"/>
          </p:nvPr>
        </p:nvSpPr>
        <p:spPr>
          <a:xfrm>
            <a:off x="251520" y="2097633"/>
            <a:ext cx="4752528" cy="3203575"/>
          </a:xfrm>
          <a:noFill/>
        </p:spPr>
        <p:txBody>
          <a:bodyPr/>
          <a:lstStyle/>
          <a:p>
            <a:pPr eaLnBrk="1" hangingPunct="1">
              <a:buFontTx/>
              <a:buNone/>
            </a:pPr>
            <a:endParaRPr lang="ru-RU" sz="2000" b="1" dirty="0"/>
          </a:p>
          <a:p>
            <a:pPr eaLnBrk="1" hangingPunct="1">
              <a:buFontTx/>
              <a:buChar char="•"/>
            </a:pPr>
            <a:r>
              <a:rPr lang="ru-RU" sz="2000" dirty="0"/>
              <a:t>Пособие предназначено </a:t>
            </a:r>
            <a:br>
              <a:rPr lang="ru-RU" sz="2000" dirty="0"/>
            </a:br>
            <a:r>
              <a:rPr lang="ru-RU" sz="2000" dirty="0"/>
              <a:t>для эффективной пошаговой подготовки к итоговому собеседованию по русскому языку для выпускников основной школы и содержит тренировочные задания, а также советы                       и рекомендации, позволяющие избежать типичных ошибок                  в устном ответе.</a:t>
            </a:r>
          </a:p>
        </p:txBody>
      </p:sp>
      <p:sp>
        <p:nvSpPr>
          <p:cNvPr id="21507" name="AutoShape 8"/>
          <p:cNvSpPr>
            <a:spLocks noChangeArrowheads="1"/>
          </p:cNvSpPr>
          <p:nvPr/>
        </p:nvSpPr>
        <p:spPr bwMode="auto">
          <a:xfrm>
            <a:off x="395536" y="1866280"/>
            <a:ext cx="4536504" cy="533400"/>
          </a:xfrm>
          <a:prstGeom prst="roundRect">
            <a:avLst>
              <a:gd name="adj" fmla="val 21667"/>
            </a:avLst>
          </a:prstGeom>
          <a:noFill/>
          <a:ln w="9525">
            <a:noFill/>
            <a:round/>
            <a:headEnd/>
            <a:tailEnd/>
          </a:ln>
        </p:spPr>
        <p:txBody>
          <a:bodyPr anchor="b"/>
          <a:lstStyle/>
          <a:p>
            <a:pPr algn="ctr">
              <a:lnSpc>
                <a:spcPct val="90000"/>
              </a:lnSpc>
            </a:pPr>
            <a:r>
              <a:rPr lang="ru-RU" sz="2800" b="1" dirty="0"/>
              <a:t>ИТОГОВОЕ СОБЕСЕДОВАНИЕ</a:t>
            </a:r>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4098" name="Picture 2" descr="M:\Обложки ОГЭ ЕГЭ 2024\егэ2024\Русский язык\jpeg\5-377-19462-0.jpg"/>
          <p:cNvPicPr>
            <a:picLocks noChangeAspect="1" noChangeArrowheads="1"/>
          </p:cNvPicPr>
          <p:nvPr/>
        </p:nvPicPr>
        <p:blipFill>
          <a:blip r:embed="rId3" cstate="print"/>
          <a:srcRect/>
          <a:stretch>
            <a:fillRect/>
          </a:stretch>
        </p:blipFill>
        <p:spPr bwMode="auto">
          <a:xfrm>
            <a:off x="5868144" y="2060848"/>
            <a:ext cx="2952328" cy="4080362"/>
          </a:xfrm>
          <a:prstGeom prst="rect">
            <a:avLst/>
          </a:prstGeom>
          <a:noFill/>
          <a:ln>
            <a:solidFill>
              <a:schemeClr val="accent1"/>
            </a:solidFill>
          </a:ln>
        </p:spPr>
      </p:pic>
      <p:sp>
        <p:nvSpPr>
          <p:cNvPr id="6146" name="AutoShape 8"/>
          <p:cNvSpPr>
            <a:spLocks noGrp="1" noChangeArrowheads="1"/>
          </p:cNvSpPr>
          <p:nvPr>
            <p:ph type="title"/>
          </p:nvPr>
        </p:nvSpPr>
        <p:spPr>
          <a:xfrm>
            <a:off x="539552" y="1891432"/>
            <a:ext cx="8280920" cy="648072"/>
          </a:xfrm>
          <a:noFill/>
        </p:spPr>
        <p:txBody>
          <a:bodyPr/>
          <a:lstStyle/>
          <a:p>
            <a:pPr algn="ctr" eaLnBrk="1" hangingPunct="1"/>
            <a:r>
              <a:rPr lang="en-US" dirty="0"/>
              <a:t>#</a:t>
            </a:r>
            <a:r>
              <a:rPr lang="ru-RU" dirty="0"/>
              <a:t>ЕГЭНАОТЛИЧНО</a:t>
            </a:r>
            <a:br>
              <a:rPr lang="ru-RU" dirty="0"/>
            </a:br>
            <a:endParaRPr lang="ru-RU" dirty="0"/>
          </a:p>
        </p:txBody>
      </p:sp>
      <p:sp>
        <p:nvSpPr>
          <p:cNvPr id="5" name="Rectangle 9"/>
          <p:cNvSpPr txBox="1">
            <a:spLocks noChangeArrowheads="1"/>
          </p:cNvSpPr>
          <p:nvPr/>
        </p:nvSpPr>
        <p:spPr bwMode="auto">
          <a:xfrm>
            <a:off x="539751" y="2059905"/>
            <a:ext cx="5184377" cy="3889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r>
              <a:rPr lang="ru-RU" sz="2400" dirty="0"/>
              <a:t>Книга содержит теоретический материал, подробный разбор и алгоритм выполнения каждого задания, включая методические рекомендации по написанию сочинения, а также тематические задания и типовые тестовые задания, созданные разработчиками контрольных измерительных материалов.</a:t>
            </a:r>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advAuto="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13314" name="Picture 2" descr="M:\Обложки ОГЭ ЕГЭ 2024\огэ2024\Русский язык\jpeg\5-377-19492-7.jpg"/>
          <p:cNvPicPr>
            <a:picLocks noChangeAspect="1" noChangeArrowheads="1"/>
          </p:cNvPicPr>
          <p:nvPr/>
        </p:nvPicPr>
        <p:blipFill>
          <a:blip r:embed="rId3" cstate="print"/>
          <a:srcRect/>
          <a:stretch>
            <a:fillRect/>
          </a:stretch>
        </p:blipFill>
        <p:spPr bwMode="auto">
          <a:xfrm>
            <a:off x="539552" y="2132856"/>
            <a:ext cx="2952328" cy="4071320"/>
          </a:xfrm>
          <a:prstGeom prst="rect">
            <a:avLst/>
          </a:prstGeom>
          <a:noFill/>
          <a:ln>
            <a:solidFill>
              <a:schemeClr val="accent1"/>
            </a:solidFill>
          </a:ln>
        </p:spPr>
      </p:pic>
      <p:sp>
        <p:nvSpPr>
          <p:cNvPr id="6146" name="AutoShape 8"/>
          <p:cNvSpPr>
            <a:spLocks noGrp="1" noChangeArrowheads="1"/>
          </p:cNvSpPr>
          <p:nvPr>
            <p:ph type="title"/>
          </p:nvPr>
        </p:nvSpPr>
        <p:spPr>
          <a:xfrm>
            <a:off x="539552" y="1891432"/>
            <a:ext cx="8280920" cy="648072"/>
          </a:xfrm>
          <a:noFill/>
        </p:spPr>
        <p:txBody>
          <a:bodyPr/>
          <a:lstStyle/>
          <a:p>
            <a:pPr algn="ctr" eaLnBrk="1" hangingPunct="1"/>
            <a:r>
              <a:rPr lang="en-US" dirty="0"/>
              <a:t>#</a:t>
            </a:r>
            <a:r>
              <a:rPr lang="ru-RU" dirty="0"/>
              <a:t>ОГЭНАОТЛИЧНО</a:t>
            </a:r>
            <a:br>
              <a:rPr lang="ru-RU" dirty="0"/>
            </a:br>
            <a:endParaRPr lang="ru-RU" dirty="0"/>
          </a:p>
        </p:txBody>
      </p:sp>
      <p:sp>
        <p:nvSpPr>
          <p:cNvPr id="5" name="Rectangle 9"/>
          <p:cNvSpPr txBox="1">
            <a:spLocks noChangeArrowheads="1"/>
          </p:cNvSpPr>
          <p:nvPr/>
        </p:nvSpPr>
        <p:spPr bwMode="auto">
          <a:xfrm>
            <a:off x="3779912" y="2059905"/>
            <a:ext cx="5184377" cy="3889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r>
              <a:rPr lang="ru-RU" dirty="0"/>
              <a:t>Пособие содержит теоретический и практический материал, а также методические рекомендации, необходимые для подготовки к сдаче Основного государственного экзамена по русскому языку:</a:t>
            </a:r>
          </a:p>
          <a:p>
            <a:r>
              <a:rPr lang="ru-RU" dirty="0"/>
              <a:t>– написанию сжатого изложения (часть 1);</a:t>
            </a:r>
          </a:p>
          <a:p>
            <a:r>
              <a:rPr lang="ru-RU" dirty="0"/>
              <a:t>– выполнению лингвистического анализа текста (часть 2);</a:t>
            </a:r>
          </a:p>
          <a:p>
            <a:r>
              <a:rPr lang="ru-RU" dirty="0"/>
              <a:t>– написанию сочинения по прочитанному тексту (часть 3).</a:t>
            </a:r>
          </a:p>
          <a:p>
            <a:r>
              <a:rPr lang="ru-RU" dirty="0"/>
              <a:t>Работая с пособием, учащиеся узнают особенности выполнения каждого задания, вспомнят необходимый теоретический материал, потренируются на заданиях в формате ОГЭ.</a:t>
            </a:r>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5">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5">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advAuto="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5122" name="Picture 2" descr="M:\Обложки ОГЭ ЕГЭ 2024\егэ2024\Русский язык\jpeg\5-377-19483-5.jpg"/>
          <p:cNvPicPr>
            <a:picLocks noChangeAspect="1" noChangeArrowheads="1"/>
          </p:cNvPicPr>
          <p:nvPr/>
        </p:nvPicPr>
        <p:blipFill>
          <a:blip r:embed="rId3" cstate="print"/>
          <a:srcRect/>
          <a:stretch>
            <a:fillRect/>
          </a:stretch>
        </p:blipFill>
        <p:spPr bwMode="auto">
          <a:xfrm>
            <a:off x="611560" y="2060848"/>
            <a:ext cx="2689672" cy="4032448"/>
          </a:xfrm>
          <a:prstGeom prst="rect">
            <a:avLst/>
          </a:prstGeom>
          <a:noFill/>
          <a:ln>
            <a:solidFill>
              <a:schemeClr val="accent1"/>
            </a:solidFill>
          </a:ln>
        </p:spPr>
      </p:pic>
      <p:sp>
        <p:nvSpPr>
          <p:cNvPr id="6146" name="AutoShape 8"/>
          <p:cNvSpPr>
            <a:spLocks noGrp="1" noChangeArrowheads="1"/>
          </p:cNvSpPr>
          <p:nvPr>
            <p:ph type="title"/>
          </p:nvPr>
        </p:nvSpPr>
        <p:spPr>
          <a:xfrm>
            <a:off x="539552" y="1412776"/>
            <a:ext cx="8280920" cy="648072"/>
          </a:xfrm>
          <a:noFill/>
        </p:spPr>
        <p:txBody>
          <a:bodyPr/>
          <a:lstStyle/>
          <a:p>
            <a:pPr algn="ctr" eaLnBrk="1" hangingPunct="1"/>
            <a:r>
              <a:rPr lang="en-US" dirty="0"/>
              <a:t>#</a:t>
            </a:r>
            <a:r>
              <a:rPr lang="ru-RU" dirty="0"/>
              <a:t>СДАМЕГЭ</a:t>
            </a:r>
          </a:p>
        </p:txBody>
      </p:sp>
      <p:sp>
        <p:nvSpPr>
          <p:cNvPr id="5" name="Rectangle 9"/>
          <p:cNvSpPr txBox="1">
            <a:spLocks noChangeArrowheads="1"/>
          </p:cNvSpPr>
          <p:nvPr/>
        </p:nvSpPr>
        <p:spPr bwMode="auto">
          <a:xfrm>
            <a:off x="3708103" y="2059905"/>
            <a:ext cx="5184377" cy="3889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r>
              <a:rPr lang="ru-RU" sz="2000" dirty="0"/>
              <a:t>Пособие содержит:</a:t>
            </a:r>
          </a:p>
          <a:p>
            <a:r>
              <a:rPr lang="ru-RU" sz="2000" dirty="0">
                <a:sym typeface="Symbol"/>
              </a:rPr>
              <a:t></a:t>
            </a:r>
            <a:r>
              <a:rPr lang="ru-RU" sz="2000" dirty="0"/>
              <a:t> подробный анализ заданий и рекомендации по их выполнению;</a:t>
            </a:r>
          </a:p>
          <a:p>
            <a:r>
              <a:rPr lang="ru-RU" sz="2000" dirty="0">
                <a:sym typeface="Symbol"/>
              </a:rPr>
              <a:t></a:t>
            </a:r>
            <a:r>
              <a:rPr lang="ru-RU" sz="2000" dirty="0"/>
              <a:t> теоретический материал;</a:t>
            </a:r>
          </a:p>
          <a:p>
            <a:r>
              <a:rPr lang="ru-RU" sz="2000" dirty="0">
                <a:sym typeface="Symbol"/>
              </a:rPr>
              <a:t></a:t>
            </a:r>
            <a:r>
              <a:rPr lang="ru-RU" sz="2000" dirty="0"/>
              <a:t> задания в формате ЕГЭ;</a:t>
            </a:r>
          </a:p>
          <a:p>
            <a:r>
              <a:rPr lang="ru-RU" sz="2000" dirty="0">
                <a:sym typeface="Symbol"/>
              </a:rPr>
              <a:t></a:t>
            </a:r>
            <a:r>
              <a:rPr lang="ru-RU" sz="2000" dirty="0"/>
              <a:t> 25 вариантов типовых тестовых заданий, созданных разработчиками КИМ ЕГЭ.</a:t>
            </a:r>
          </a:p>
          <a:p>
            <a:r>
              <a:rPr lang="ru-RU" sz="2000" dirty="0"/>
              <a:t>Работая с пособием, учащиеся узнают особенности выполнения каждого задания, вспомнят необходимый теоретический материал, потренируются на заданиях в формате ЕГЭ.</a:t>
            </a:r>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5">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5">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5">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advAuto="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14338" name="Picture 2" descr="M:\Обложки ОГЭ ЕГЭ 2024\огэ2024\Русский язык\jpeg\5-377-19515-3.jpg"/>
          <p:cNvPicPr>
            <a:picLocks noChangeAspect="1" noChangeArrowheads="1"/>
          </p:cNvPicPr>
          <p:nvPr/>
        </p:nvPicPr>
        <p:blipFill>
          <a:blip r:embed="rId3" cstate="print"/>
          <a:srcRect/>
          <a:stretch>
            <a:fillRect/>
          </a:stretch>
        </p:blipFill>
        <p:spPr bwMode="auto">
          <a:xfrm>
            <a:off x="5940152" y="1988840"/>
            <a:ext cx="2664296" cy="3994404"/>
          </a:xfrm>
          <a:prstGeom prst="rect">
            <a:avLst/>
          </a:prstGeom>
          <a:noFill/>
          <a:ln>
            <a:solidFill>
              <a:schemeClr val="accent1"/>
            </a:solidFill>
          </a:ln>
        </p:spPr>
      </p:pic>
      <p:sp>
        <p:nvSpPr>
          <p:cNvPr id="6146" name="AutoShape 8"/>
          <p:cNvSpPr>
            <a:spLocks noGrp="1" noChangeArrowheads="1"/>
          </p:cNvSpPr>
          <p:nvPr>
            <p:ph type="title"/>
          </p:nvPr>
        </p:nvSpPr>
        <p:spPr>
          <a:xfrm>
            <a:off x="539552" y="1412776"/>
            <a:ext cx="8280920" cy="648072"/>
          </a:xfrm>
          <a:noFill/>
        </p:spPr>
        <p:txBody>
          <a:bodyPr/>
          <a:lstStyle/>
          <a:p>
            <a:pPr algn="ctr" eaLnBrk="1" hangingPunct="1"/>
            <a:r>
              <a:rPr lang="en-US" dirty="0"/>
              <a:t>#</a:t>
            </a:r>
            <a:r>
              <a:rPr lang="ru-RU" dirty="0"/>
              <a:t>СДАМОГЭ</a:t>
            </a:r>
          </a:p>
        </p:txBody>
      </p:sp>
      <p:sp>
        <p:nvSpPr>
          <p:cNvPr id="5" name="Rectangle 9"/>
          <p:cNvSpPr txBox="1">
            <a:spLocks noChangeArrowheads="1"/>
          </p:cNvSpPr>
          <p:nvPr/>
        </p:nvSpPr>
        <p:spPr bwMode="auto">
          <a:xfrm>
            <a:off x="611560" y="2060848"/>
            <a:ext cx="5184377" cy="3889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r>
              <a:rPr lang="ru-RU" sz="2000" dirty="0"/>
              <a:t>Пособие состоит из четырёх частей.</a:t>
            </a:r>
          </a:p>
          <a:p>
            <a:r>
              <a:rPr lang="ru-RU" sz="2000" dirty="0"/>
              <a:t>1-я часть отведена подготовке к написанию сжатого изложения. </a:t>
            </a:r>
          </a:p>
          <a:p>
            <a:r>
              <a:rPr lang="ru-RU" sz="2000" dirty="0"/>
              <a:t>2-я часть посвящена лингвистическому анализу текста.</a:t>
            </a:r>
          </a:p>
          <a:p>
            <a:r>
              <a:rPr lang="ru-RU" sz="2000" dirty="0"/>
              <a:t>3-я часть поможет вам подготовиться к написанию сочинения  по прочитанному тексту. </a:t>
            </a:r>
          </a:p>
          <a:p>
            <a:r>
              <a:rPr lang="ru-RU" sz="2000" dirty="0"/>
              <a:t>4-я часть состоит из типовых тестовых заданий ОГЭ. Выполняя эти задания, вы сможете оценить уровень своей подготовки к предстоящему испытанию.</a:t>
            </a:r>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5">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5">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advAuto="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6146" name="AutoShape 8"/>
          <p:cNvSpPr>
            <a:spLocks noGrp="1" noChangeArrowheads="1"/>
          </p:cNvSpPr>
          <p:nvPr>
            <p:ph type="title"/>
          </p:nvPr>
        </p:nvSpPr>
        <p:spPr>
          <a:xfrm>
            <a:off x="539552" y="1891432"/>
            <a:ext cx="8280920" cy="648072"/>
          </a:xfrm>
          <a:noFill/>
        </p:spPr>
        <p:txBody>
          <a:bodyPr/>
          <a:lstStyle/>
          <a:p>
            <a:pPr algn="ctr" eaLnBrk="1" hangingPunct="1"/>
            <a:r>
              <a:rPr lang="ru-RU" dirty="0"/>
              <a:t>ЭКЗАМЕНАЦИОННЫЙ ТРЕНАЖЁР</a:t>
            </a:r>
            <a:br>
              <a:rPr lang="ru-RU" dirty="0"/>
            </a:br>
            <a:endParaRPr lang="ru-RU" dirty="0"/>
          </a:p>
        </p:txBody>
      </p:sp>
      <p:sp>
        <p:nvSpPr>
          <p:cNvPr id="5" name="Rectangle 9"/>
          <p:cNvSpPr txBox="1">
            <a:spLocks noChangeArrowheads="1"/>
          </p:cNvSpPr>
          <p:nvPr/>
        </p:nvSpPr>
        <p:spPr bwMode="auto">
          <a:xfrm>
            <a:off x="827584" y="2204864"/>
            <a:ext cx="4248472" cy="3889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
                <a:schemeClr val="tx1"/>
              </a:buClr>
              <a:buSzPct val="75000"/>
              <a:buFontTx/>
              <a:buChar char="•"/>
              <a:tabLst/>
              <a:defRPr/>
            </a:pPr>
            <a:r>
              <a:rPr kumimoji="0" lang="ru-RU" sz="2000" b="0" i="0" u="none" strike="noStrike" kern="0" cap="none" spc="0" normalizeH="0" baseline="0" noProof="0" dirty="0">
                <a:ln>
                  <a:noFill/>
                </a:ln>
                <a:solidFill>
                  <a:schemeClr val="tx1"/>
                </a:solidFill>
                <a:effectLst/>
                <a:uLnTx/>
                <a:uFillTx/>
                <a:latin typeface="+mn-lt"/>
                <a:ea typeface="+mn-ea"/>
                <a:cs typeface="+mn-cs"/>
              </a:rPr>
              <a:t>Пособие содержит задания разного уровня сложности на каждую тему</a:t>
            </a:r>
            <a:r>
              <a:rPr kumimoji="0" lang="ru-RU" sz="2000" b="0" i="0" u="none" strike="noStrike" kern="0" cap="none" spc="0" normalizeH="0" noProof="0" dirty="0">
                <a:ln>
                  <a:noFill/>
                </a:ln>
                <a:solidFill>
                  <a:schemeClr val="tx1"/>
                </a:solidFill>
                <a:effectLst/>
                <a:uLnTx/>
                <a:uFillTx/>
                <a:latin typeface="+mn-lt"/>
                <a:ea typeface="+mn-ea"/>
                <a:cs typeface="+mn-cs"/>
              </a:rPr>
              <a:t> </a:t>
            </a:r>
            <a:r>
              <a:rPr kumimoji="0" lang="ru-RU" sz="2000" b="0" i="0" u="none" strike="noStrike" kern="0" cap="none" spc="0" normalizeH="0" baseline="0" noProof="0" dirty="0">
                <a:ln>
                  <a:noFill/>
                </a:ln>
                <a:solidFill>
                  <a:schemeClr val="tx1"/>
                </a:solidFill>
                <a:effectLst/>
                <a:uLnTx/>
                <a:uFillTx/>
                <a:latin typeface="+mn-lt"/>
                <a:ea typeface="+mn-ea"/>
                <a:cs typeface="+mn-cs"/>
              </a:rPr>
              <a:t>Кодификатора;</a:t>
            </a:r>
          </a:p>
          <a:p>
            <a:pPr marL="342900" marR="0" lvl="0" indent="-342900" algn="l" defTabSz="914400" rtl="0" eaLnBrk="1" fontAlgn="base" latinLnBrk="0" hangingPunct="1">
              <a:lnSpc>
                <a:spcPct val="90000"/>
              </a:lnSpc>
              <a:spcBef>
                <a:spcPct val="20000"/>
              </a:spcBef>
              <a:spcAft>
                <a:spcPct val="0"/>
              </a:spcAft>
              <a:buClr>
                <a:schemeClr val="tx1"/>
              </a:buClr>
              <a:buSzPct val="75000"/>
              <a:buFontTx/>
              <a:buChar char="•"/>
              <a:tabLst/>
              <a:defRPr/>
            </a:pPr>
            <a:r>
              <a:rPr kumimoji="0" lang="ru-RU" sz="2000" b="0" i="0" u="none" strike="noStrike" kern="0" cap="none" spc="0" normalizeH="0" baseline="0" noProof="0" dirty="0">
                <a:ln>
                  <a:noFill/>
                </a:ln>
                <a:solidFill>
                  <a:schemeClr val="tx1"/>
                </a:solidFill>
                <a:effectLst/>
                <a:uLnTx/>
                <a:uFillTx/>
                <a:latin typeface="+mn-lt"/>
                <a:ea typeface="+mn-ea"/>
                <a:cs typeface="+mn-cs"/>
              </a:rPr>
              <a:t>позволяет быстро выявить </a:t>
            </a:r>
            <a:br>
              <a:rPr kumimoji="0" lang="ru-RU" sz="2000" b="0" i="0" u="none" strike="noStrike" kern="0" cap="none" spc="0" normalizeH="0" baseline="0" noProof="0" dirty="0">
                <a:ln>
                  <a:noFill/>
                </a:ln>
                <a:solidFill>
                  <a:schemeClr val="tx1"/>
                </a:solidFill>
                <a:effectLst/>
                <a:uLnTx/>
                <a:uFillTx/>
                <a:latin typeface="+mn-lt"/>
                <a:ea typeface="+mn-ea"/>
                <a:cs typeface="+mn-cs"/>
              </a:rPr>
            </a:br>
            <a:r>
              <a:rPr kumimoji="0" lang="ru-RU" sz="2000" b="0" i="0" u="none" strike="noStrike" kern="0" cap="none" spc="0" normalizeH="0" baseline="0" noProof="0" dirty="0">
                <a:ln>
                  <a:noFill/>
                </a:ln>
                <a:solidFill>
                  <a:schemeClr val="tx1"/>
                </a:solidFill>
                <a:effectLst/>
                <a:uLnTx/>
                <a:uFillTx/>
                <a:latin typeface="+mn-lt"/>
                <a:ea typeface="+mn-ea"/>
                <a:cs typeface="+mn-cs"/>
              </a:rPr>
              <a:t>и устранить пробелы </a:t>
            </a:r>
            <a:br>
              <a:rPr kumimoji="0" lang="ru-RU" sz="2000" b="0" i="0" u="none" strike="noStrike" kern="0" cap="none" spc="0" normalizeH="0" baseline="0" noProof="0" dirty="0">
                <a:ln>
                  <a:noFill/>
                </a:ln>
                <a:solidFill>
                  <a:schemeClr val="tx1"/>
                </a:solidFill>
                <a:effectLst/>
                <a:uLnTx/>
                <a:uFillTx/>
                <a:latin typeface="+mn-lt"/>
                <a:ea typeface="+mn-ea"/>
                <a:cs typeface="+mn-cs"/>
              </a:rPr>
            </a:br>
            <a:r>
              <a:rPr kumimoji="0" lang="ru-RU" sz="2000" b="0" i="0" u="none" strike="noStrike" kern="0" cap="none" spc="0" normalizeH="0" baseline="0" noProof="0" dirty="0">
                <a:ln>
                  <a:noFill/>
                </a:ln>
                <a:solidFill>
                  <a:schemeClr val="tx1"/>
                </a:solidFill>
                <a:effectLst/>
                <a:uLnTx/>
                <a:uFillTx/>
                <a:latin typeface="+mn-lt"/>
                <a:ea typeface="+mn-ea"/>
                <a:cs typeface="+mn-cs"/>
              </a:rPr>
              <a:t>в знаниях;</a:t>
            </a:r>
          </a:p>
          <a:p>
            <a:pPr marL="342900" marR="0" lvl="0" indent="-342900" algn="l" defTabSz="914400" rtl="0" eaLnBrk="1" fontAlgn="base" latinLnBrk="0" hangingPunct="1">
              <a:lnSpc>
                <a:spcPct val="90000"/>
              </a:lnSpc>
              <a:spcBef>
                <a:spcPct val="20000"/>
              </a:spcBef>
              <a:spcAft>
                <a:spcPct val="0"/>
              </a:spcAft>
              <a:buClr>
                <a:schemeClr val="tx1"/>
              </a:buClr>
              <a:buSzPct val="75000"/>
              <a:buFontTx/>
              <a:buChar char="•"/>
              <a:tabLst/>
              <a:defRPr/>
            </a:pPr>
            <a:r>
              <a:rPr kumimoji="0" lang="ru-RU" sz="2000" b="0" i="0" u="none" strike="noStrike" kern="0" cap="none" spc="0" normalizeH="0" baseline="0" noProof="0" dirty="0">
                <a:ln>
                  <a:noFill/>
                </a:ln>
                <a:solidFill>
                  <a:schemeClr val="tx1"/>
                </a:solidFill>
                <a:effectLst/>
                <a:uLnTx/>
                <a:uFillTx/>
                <a:latin typeface="+mn-lt"/>
                <a:ea typeface="+mn-ea"/>
                <a:cs typeface="+mn-cs"/>
              </a:rPr>
              <a:t>ориентировано на один учебный год, но при необходимости поможет подготовиться  за несколько дней до экзамена.</a:t>
            </a:r>
          </a:p>
        </p:txBody>
      </p:sp>
      <p:pic>
        <p:nvPicPr>
          <p:cNvPr id="2" name="Picture 2" descr="M:\Обложки ОГЭ ЕГЭ 2024\егэ2024\Русский язык\jpeg\5-377-19439-2.jpg"/>
          <p:cNvPicPr>
            <a:picLocks noChangeAspect="1" noChangeArrowheads="1"/>
          </p:cNvPicPr>
          <p:nvPr/>
        </p:nvPicPr>
        <p:blipFill>
          <a:blip r:embed="rId3" cstate="print"/>
          <a:srcRect/>
          <a:stretch>
            <a:fillRect/>
          </a:stretch>
        </p:blipFill>
        <p:spPr bwMode="auto">
          <a:xfrm>
            <a:off x="5364088" y="2204864"/>
            <a:ext cx="2851342" cy="3960440"/>
          </a:xfrm>
          <a:prstGeom prst="rect">
            <a:avLst/>
          </a:prstGeom>
          <a:noFill/>
          <a:ln>
            <a:solidFill>
              <a:schemeClr val="accent1"/>
            </a:solidFill>
          </a:ln>
        </p:spPr>
      </p:pic>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advAuto="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179512" y="4829"/>
            <a:ext cx="8428856" cy="1224857"/>
          </a:xfrm>
        </p:spPr>
        <p:txBody>
          <a:bodyPr/>
          <a:lstStyle/>
          <a:p>
            <a:pPr algn="ctr" eaLnBrk="1" hangingPunct="1"/>
            <a:r>
              <a:rPr lang="ru-RU" sz="3200" dirty="0"/>
              <a:t>Кодификатор – для педагога </a:t>
            </a:r>
            <a:br>
              <a:rPr lang="ru-RU" sz="3200" dirty="0"/>
            </a:br>
            <a:r>
              <a:rPr lang="ru-RU" sz="3200" dirty="0"/>
              <a:t>и обучающегося. Задание 21</a:t>
            </a:r>
          </a:p>
        </p:txBody>
      </p:sp>
      <p:sp>
        <p:nvSpPr>
          <p:cNvPr id="3" name="Прямоугольник 2">
            <a:extLst>
              <a:ext uri="{FF2B5EF4-FFF2-40B4-BE49-F238E27FC236}">
                <a16:creationId xmlns:a16="http://schemas.microsoft.com/office/drawing/2014/main" xmlns="" id="{98717C92-E0F1-1A06-9A8C-A4B723058F6F}"/>
              </a:ext>
            </a:extLst>
          </p:cNvPr>
          <p:cNvSpPr/>
          <p:nvPr/>
        </p:nvSpPr>
        <p:spPr>
          <a:xfrm>
            <a:off x="827584" y="1428119"/>
            <a:ext cx="2916324" cy="338554"/>
          </a:xfrm>
          <a:prstGeom prst="rect">
            <a:avLst/>
          </a:prstGeom>
        </p:spPr>
        <p:txBody>
          <a:bodyPr wrap="square">
            <a:spAutoFit/>
          </a:bodyPr>
          <a:lstStyle/>
          <a:p>
            <a:pPr marL="0" marR="0" lvl="0" indent="0" algn="ctr" defTabSz="685800" rtl="0" eaLnBrk="0" fontAlgn="base" latinLnBrk="0" hangingPunct="0">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БЫЛО</a:t>
            </a:r>
          </a:p>
        </p:txBody>
      </p:sp>
      <p:sp>
        <p:nvSpPr>
          <p:cNvPr id="4" name="Прямоугольник 3">
            <a:extLst>
              <a:ext uri="{FF2B5EF4-FFF2-40B4-BE49-F238E27FC236}">
                <a16:creationId xmlns:a16="http://schemas.microsoft.com/office/drawing/2014/main" xmlns="" id="{8CAAAEC2-F5FA-211E-A11E-19ED64E84EBE}"/>
              </a:ext>
            </a:extLst>
          </p:cNvPr>
          <p:cNvSpPr/>
          <p:nvPr/>
        </p:nvSpPr>
        <p:spPr>
          <a:xfrm>
            <a:off x="5724128" y="1452209"/>
            <a:ext cx="2916324" cy="338554"/>
          </a:xfrm>
          <a:prstGeom prst="rect">
            <a:avLst/>
          </a:prstGeom>
        </p:spPr>
        <p:txBody>
          <a:bodyPr wrap="square">
            <a:spAutoFit/>
          </a:bodyPr>
          <a:lstStyle/>
          <a:p>
            <a:pPr marL="0" marR="0" lvl="0" indent="0" algn="ctr" defTabSz="685800" rtl="0" eaLnBrk="0" fontAlgn="base" latinLnBrk="0" hangingPunct="0">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СТАЛО</a:t>
            </a:r>
          </a:p>
        </p:txBody>
      </p:sp>
      <p:graphicFrame>
        <p:nvGraphicFramePr>
          <p:cNvPr id="5" name="Таблица 4">
            <a:extLst>
              <a:ext uri="{FF2B5EF4-FFF2-40B4-BE49-F238E27FC236}">
                <a16:creationId xmlns:a16="http://schemas.microsoft.com/office/drawing/2014/main" xmlns="" id="{16E885D0-4442-9BEC-55E5-3BFB1E9FB771}"/>
              </a:ext>
            </a:extLst>
          </p:cNvPr>
          <p:cNvGraphicFramePr>
            <a:graphicFrameLocks noGrp="1"/>
          </p:cNvGraphicFramePr>
          <p:nvPr>
            <p:extLst>
              <p:ext uri="{D42A27DB-BD31-4B8C-83A1-F6EECF244321}">
                <p14:modId xmlns:p14="http://schemas.microsoft.com/office/powerpoint/2010/main" xmlns="" val="3816685406"/>
              </p:ext>
            </p:extLst>
          </p:nvPr>
        </p:nvGraphicFramePr>
        <p:xfrm>
          <a:off x="183662" y="1896912"/>
          <a:ext cx="4536504" cy="4837176"/>
        </p:xfrm>
        <a:graphic>
          <a:graphicData uri="http://schemas.openxmlformats.org/drawingml/2006/table">
            <a:tbl>
              <a:tblPr firstRow="1" firstCol="1" bandRow="1">
                <a:tableStyleId>{5C22544A-7EE6-4342-B048-85BDC9FD1C3A}</a:tableStyleId>
              </a:tblPr>
              <a:tblGrid>
                <a:gridCol w="4536504">
                  <a:extLst>
                    <a:ext uri="{9D8B030D-6E8A-4147-A177-3AD203B41FA5}">
                      <a16:colId xmlns:a16="http://schemas.microsoft.com/office/drawing/2014/main" xmlns="" val="2339070025"/>
                    </a:ext>
                  </a:extLst>
                </a:gridCol>
              </a:tblGrid>
              <a:tr h="199651">
                <a:tc>
                  <a:txBody>
                    <a:bodyPr/>
                    <a:lstStyle/>
                    <a:p>
                      <a:pPr algn="just">
                        <a:lnSpc>
                          <a:spcPct val="115000"/>
                        </a:lnSpc>
                        <a:spcBef>
                          <a:spcPts val="100"/>
                        </a:spcBef>
                        <a:spcAft>
                          <a:spcPts val="100"/>
                        </a:spcAft>
                      </a:pPr>
                      <a:r>
                        <a:rPr lang="ru-RU" sz="1200" b="0" dirty="0">
                          <a:solidFill>
                            <a:schemeClr val="tx1"/>
                          </a:solidFill>
                          <a:effectLst/>
                        </a:rPr>
                        <a:t>Тире между подлежащим и сказуемым</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7382" marR="67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72515906"/>
                  </a:ext>
                </a:extLst>
              </a:tr>
              <a:tr h="199651">
                <a:tc>
                  <a:txBody>
                    <a:bodyPr/>
                    <a:lstStyle/>
                    <a:p>
                      <a:pPr algn="just">
                        <a:lnSpc>
                          <a:spcPct val="115000"/>
                        </a:lnSpc>
                        <a:spcBef>
                          <a:spcPts val="100"/>
                        </a:spcBef>
                        <a:spcAft>
                          <a:spcPts val="100"/>
                        </a:spcAft>
                      </a:pPr>
                      <a:r>
                        <a:rPr lang="ru-RU" sz="1200" b="0" dirty="0">
                          <a:solidFill>
                            <a:schemeClr val="tx1"/>
                          </a:solidFill>
                          <a:effectLst/>
                        </a:rPr>
                        <a:t>Тире в неполном предложении</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7382" marR="67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74070171"/>
                  </a:ext>
                </a:extLst>
              </a:tr>
              <a:tr h="199651">
                <a:tc>
                  <a:txBody>
                    <a:bodyPr/>
                    <a:lstStyle/>
                    <a:p>
                      <a:pPr algn="just">
                        <a:lnSpc>
                          <a:spcPct val="115000"/>
                        </a:lnSpc>
                        <a:spcAft>
                          <a:spcPts val="100"/>
                        </a:spcAft>
                      </a:pPr>
                      <a:r>
                        <a:rPr lang="ru-RU" sz="1200" b="0" dirty="0">
                          <a:solidFill>
                            <a:schemeClr val="tx1"/>
                          </a:solidFill>
                          <a:effectLst/>
                        </a:rPr>
                        <a:t>Знаки препинания в предложении с однородными членами</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7382" marR="67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23231051"/>
                  </a:ext>
                </a:extLst>
              </a:tr>
              <a:tr h="199651">
                <a:tc>
                  <a:txBody>
                    <a:bodyPr/>
                    <a:lstStyle/>
                    <a:p>
                      <a:pPr algn="just">
                        <a:lnSpc>
                          <a:spcPct val="115000"/>
                        </a:lnSpc>
                        <a:spcAft>
                          <a:spcPts val="1000"/>
                        </a:spcAft>
                      </a:pPr>
                      <a:r>
                        <a:rPr lang="ru-RU" sz="1200" b="0" dirty="0">
                          <a:solidFill>
                            <a:schemeClr val="tx1"/>
                          </a:solidFill>
                          <a:effectLst/>
                        </a:rPr>
                        <a:t>Знаки препинания в предложении с однородными членами и обобщающим словом</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7382" marR="67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16151646"/>
                  </a:ext>
                </a:extLst>
              </a:tr>
              <a:tr h="199651">
                <a:tc>
                  <a:txBody>
                    <a:bodyPr/>
                    <a:lstStyle/>
                    <a:p>
                      <a:pPr algn="just">
                        <a:lnSpc>
                          <a:spcPct val="115000"/>
                        </a:lnSpc>
                        <a:spcAft>
                          <a:spcPts val="1000"/>
                        </a:spcAft>
                      </a:pPr>
                      <a:r>
                        <a:rPr lang="ru-RU" sz="1200" b="0" dirty="0">
                          <a:solidFill>
                            <a:schemeClr val="tx1"/>
                          </a:solidFill>
                          <a:effectLst/>
                        </a:rPr>
                        <a:t>Знаки препинания в предложении с обособленными определениями</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7382" marR="67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03330180"/>
                  </a:ext>
                </a:extLst>
              </a:tr>
              <a:tr h="199651">
                <a:tc>
                  <a:txBody>
                    <a:bodyPr/>
                    <a:lstStyle/>
                    <a:p>
                      <a:pPr algn="just">
                        <a:lnSpc>
                          <a:spcPct val="115000"/>
                        </a:lnSpc>
                        <a:spcAft>
                          <a:spcPts val="1000"/>
                        </a:spcAft>
                      </a:pPr>
                      <a:r>
                        <a:rPr lang="ru-RU" sz="1200" b="0" dirty="0">
                          <a:solidFill>
                            <a:schemeClr val="tx1"/>
                          </a:solidFill>
                          <a:effectLst/>
                        </a:rPr>
                        <a:t>Знаки препинания в предложении с обособленными приложениями</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7382" marR="67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81698957"/>
                  </a:ext>
                </a:extLst>
              </a:tr>
              <a:tr h="199651">
                <a:tc>
                  <a:txBody>
                    <a:bodyPr/>
                    <a:lstStyle/>
                    <a:p>
                      <a:pPr algn="just">
                        <a:lnSpc>
                          <a:spcPct val="115000"/>
                        </a:lnSpc>
                        <a:spcBef>
                          <a:spcPts val="100"/>
                        </a:spcBef>
                        <a:spcAft>
                          <a:spcPts val="1000"/>
                        </a:spcAft>
                      </a:pPr>
                      <a:r>
                        <a:rPr lang="ru-RU" sz="1200" b="0" dirty="0">
                          <a:solidFill>
                            <a:schemeClr val="tx1"/>
                          </a:solidFill>
                          <a:effectLst/>
                        </a:rPr>
                        <a:t>Знаки препинания в предложении с обособленными обстоятельствами</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7382" marR="67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98392379"/>
                  </a:ext>
                </a:extLst>
              </a:tr>
              <a:tr h="199651">
                <a:tc>
                  <a:txBody>
                    <a:bodyPr/>
                    <a:lstStyle/>
                    <a:p>
                      <a:pPr algn="just">
                        <a:lnSpc>
                          <a:spcPct val="115000"/>
                        </a:lnSpc>
                        <a:spcBef>
                          <a:spcPts val="100"/>
                        </a:spcBef>
                        <a:spcAft>
                          <a:spcPts val="1000"/>
                        </a:spcAft>
                      </a:pPr>
                      <a:r>
                        <a:rPr lang="ru-RU" sz="1200" b="0" dirty="0">
                          <a:solidFill>
                            <a:schemeClr val="tx1"/>
                          </a:solidFill>
                          <a:effectLst/>
                        </a:rPr>
                        <a:t>Знаки препинания в предложении с уточняющими членами</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7382" marR="67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1477001"/>
                  </a:ext>
                </a:extLst>
              </a:tr>
              <a:tr h="199651">
                <a:tc>
                  <a:txBody>
                    <a:bodyPr/>
                    <a:lstStyle/>
                    <a:p>
                      <a:pPr algn="just">
                        <a:lnSpc>
                          <a:spcPct val="115000"/>
                        </a:lnSpc>
                        <a:spcBef>
                          <a:spcPts val="100"/>
                        </a:spcBef>
                        <a:spcAft>
                          <a:spcPts val="1000"/>
                        </a:spcAft>
                      </a:pPr>
                      <a:r>
                        <a:rPr lang="ru-RU" sz="1200" b="0" dirty="0">
                          <a:solidFill>
                            <a:schemeClr val="tx1"/>
                          </a:solidFill>
                          <a:effectLst/>
                        </a:rPr>
                        <a:t>Знаки препинания в предложении со сравнительным оборотом</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7382" marR="67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47291255"/>
                  </a:ext>
                </a:extLst>
              </a:tr>
              <a:tr h="199651">
                <a:tc>
                  <a:txBody>
                    <a:bodyPr/>
                    <a:lstStyle/>
                    <a:p>
                      <a:pPr algn="just">
                        <a:lnSpc>
                          <a:spcPct val="115000"/>
                        </a:lnSpc>
                        <a:spcBef>
                          <a:spcPts val="100"/>
                        </a:spcBef>
                        <a:spcAft>
                          <a:spcPts val="1000"/>
                        </a:spcAft>
                      </a:pPr>
                      <a:r>
                        <a:rPr lang="ru-RU" sz="1200" b="0" dirty="0">
                          <a:solidFill>
                            <a:schemeClr val="tx1"/>
                          </a:solidFill>
                          <a:effectLst/>
                        </a:rPr>
                        <a:t>Знаки препинания в предложении с вводными и вставными конструкциями</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7382" marR="67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89538116"/>
                  </a:ext>
                </a:extLst>
              </a:tr>
              <a:tr h="199651">
                <a:tc>
                  <a:txBody>
                    <a:bodyPr/>
                    <a:lstStyle/>
                    <a:p>
                      <a:pPr algn="l">
                        <a:lnSpc>
                          <a:spcPct val="115000"/>
                        </a:lnSpc>
                        <a:spcBef>
                          <a:spcPts val="100"/>
                        </a:spcBef>
                        <a:spcAft>
                          <a:spcPts val="100"/>
                        </a:spcAft>
                      </a:pPr>
                      <a:r>
                        <a:rPr lang="ru-RU" sz="1200" b="0" dirty="0">
                          <a:solidFill>
                            <a:schemeClr val="tx1"/>
                          </a:solidFill>
                          <a:effectLst/>
                        </a:rPr>
                        <a:t>Знаки препинания в предложении с обращениями</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7382" marR="67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71633647"/>
                  </a:ext>
                </a:extLst>
              </a:tr>
              <a:tr h="199651">
                <a:tc>
                  <a:txBody>
                    <a:bodyPr/>
                    <a:lstStyle/>
                    <a:p>
                      <a:pPr algn="l">
                        <a:lnSpc>
                          <a:spcPct val="115000"/>
                        </a:lnSpc>
                        <a:spcBef>
                          <a:spcPts val="100"/>
                        </a:spcBef>
                        <a:spcAft>
                          <a:spcPts val="100"/>
                        </a:spcAft>
                      </a:pPr>
                      <a:r>
                        <a:rPr lang="ru-RU" sz="1200" b="0" dirty="0">
                          <a:solidFill>
                            <a:schemeClr val="tx1"/>
                          </a:solidFill>
                          <a:effectLst/>
                        </a:rPr>
                        <a:t>Знаки препинания в предложении с междометиями</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7382" marR="67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5622932"/>
                  </a:ext>
                </a:extLst>
              </a:tr>
              <a:tr h="199651">
                <a:tc>
                  <a:txBody>
                    <a:bodyPr/>
                    <a:lstStyle/>
                    <a:p>
                      <a:pPr algn="l">
                        <a:lnSpc>
                          <a:spcPct val="115000"/>
                        </a:lnSpc>
                        <a:spcBef>
                          <a:spcPts val="100"/>
                        </a:spcBef>
                        <a:spcAft>
                          <a:spcPts val="100"/>
                        </a:spcAft>
                      </a:pPr>
                      <a:r>
                        <a:rPr lang="ru-RU" sz="1200" b="0" dirty="0">
                          <a:solidFill>
                            <a:schemeClr val="tx1"/>
                          </a:solidFill>
                          <a:effectLst/>
                        </a:rPr>
                        <a:t>Знаки препинания в сложносочинённом предложении</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7382" marR="67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915536140"/>
                  </a:ext>
                </a:extLst>
              </a:tr>
              <a:tr h="199651">
                <a:tc>
                  <a:txBody>
                    <a:bodyPr/>
                    <a:lstStyle/>
                    <a:p>
                      <a:pPr algn="l">
                        <a:lnSpc>
                          <a:spcPct val="115000"/>
                        </a:lnSpc>
                        <a:spcBef>
                          <a:spcPts val="100"/>
                        </a:spcBef>
                        <a:spcAft>
                          <a:spcPts val="100"/>
                        </a:spcAft>
                      </a:pPr>
                      <a:r>
                        <a:rPr lang="ru-RU" sz="1200" b="0" dirty="0">
                          <a:solidFill>
                            <a:schemeClr val="tx1"/>
                          </a:solidFill>
                          <a:effectLst/>
                        </a:rPr>
                        <a:t>Знаки препинания в сложноподчинённом предложении</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7382" marR="67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96169472"/>
                  </a:ext>
                </a:extLst>
              </a:tr>
              <a:tr h="199651">
                <a:tc>
                  <a:txBody>
                    <a:bodyPr/>
                    <a:lstStyle/>
                    <a:p>
                      <a:pPr algn="l">
                        <a:lnSpc>
                          <a:spcPct val="115000"/>
                        </a:lnSpc>
                        <a:spcBef>
                          <a:spcPts val="100"/>
                        </a:spcBef>
                        <a:spcAft>
                          <a:spcPts val="100"/>
                        </a:spcAft>
                      </a:pPr>
                      <a:r>
                        <a:rPr lang="ru-RU" sz="1200" b="0" dirty="0">
                          <a:solidFill>
                            <a:schemeClr val="tx1"/>
                          </a:solidFill>
                          <a:effectLst/>
                        </a:rPr>
                        <a:t>Знаки препинания в бессоюзном сложном предложении</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7382" marR="67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992936404"/>
                  </a:ext>
                </a:extLst>
              </a:tr>
              <a:tr h="199651">
                <a:tc>
                  <a:txBody>
                    <a:bodyPr/>
                    <a:lstStyle/>
                    <a:p>
                      <a:pPr algn="l">
                        <a:lnSpc>
                          <a:spcPct val="115000"/>
                        </a:lnSpc>
                        <a:spcBef>
                          <a:spcPts val="100"/>
                        </a:spcBef>
                        <a:spcAft>
                          <a:spcPts val="100"/>
                        </a:spcAft>
                      </a:pPr>
                      <a:r>
                        <a:rPr lang="ru-RU" sz="1200" b="0" dirty="0">
                          <a:solidFill>
                            <a:schemeClr val="tx1"/>
                          </a:solidFill>
                          <a:effectLst/>
                        </a:rPr>
                        <a:t>Знаки препинания при передаче на письме чужой речи (прямая речь, цитирование, диалог)</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7382" marR="67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19281500"/>
                  </a:ext>
                </a:extLst>
              </a:tr>
            </a:tbl>
          </a:graphicData>
        </a:graphic>
      </p:graphicFrame>
      <p:pic>
        <p:nvPicPr>
          <p:cNvPr id="6" name="Рисунок 5">
            <a:extLst>
              <a:ext uri="{FF2B5EF4-FFF2-40B4-BE49-F238E27FC236}">
                <a16:creationId xmlns:a16="http://schemas.microsoft.com/office/drawing/2014/main" xmlns="" id="{B078F08E-A9C4-19A5-3F31-0DBB8506E0F4}"/>
              </a:ext>
            </a:extLst>
          </p:cNvPr>
          <p:cNvPicPr>
            <a:picLocks noChangeAspect="1"/>
          </p:cNvPicPr>
          <p:nvPr/>
        </p:nvPicPr>
        <p:blipFill rotWithShape="1">
          <a:blip r:embed="rId2"/>
          <a:srcRect l="16925" t="45800" r="10626" b="15000"/>
          <a:stretch/>
        </p:blipFill>
        <p:spPr>
          <a:xfrm>
            <a:off x="4848572" y="2280048"/>
            <a:ext cx="4176464" cy="1271098"/>
          </a:xfrm>
          <a:prstGeom prst="rect">
            <a:avLst/>
          </a:prstGeom>
        </p:spPr>
      </p:pic>
      <p:sp>
        <p:nvSpPr>
          <p:cNvPr id="7" name="Овал 6">
            <a:extLst>
              <a:ext uri="{FF2B5EF4-FFF2-40B4-BE49-F238E27FC236}">
                <a16:creationId xmlns:a16="http://schemas.microsoft.com/office/drawing/2014/main" xmlns="" id="{CC235C15-D1D8-87F8-57F7-C809F64AA772}"/>
              </a:ext>
            </a:extLst>
          </p:cNvPr>
          <p:cNvSpPr/>
          <p:nvPr/>
        </p:nvSpPr>
        <p:spPr>
          <a:xfrm>
            <a:off x="5479087" y="2817516"/>
            <a:ext cx="1440160" cy="2582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775278446"/>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15362" name="Picture 2" descr="M:\Обложки ОГЭ ЕГЭ 2024\огэ2024\Русский язык\jpeg\5-377-19451-4.jpg"/>
          <p:cNvPicPr>
            <a:picLocks noChangeAspect="1" noChangeArrowheads="1"/>
          </p:cNvPicPr>
          <p:nvPr/>
        </p:nvPicPr>
        <p:blipFill>
          <a:blip r:embed="rId3" cstate="print"/>
          <a:srcRect/>
          <a:stretch>
            <a:fillRect/>
          </a:stretch>
        </p:blipFill>
        <p:spPr bwMode="auto">
          <a:xfrm>
            <a:off x="971600" y="1988840"/>
            <a:ext cx="3024336" cy="4175250"/>
          </a:xfrm>
          <a:prstGeom prst="rect">
            <a:avLst/>
          </a:prstGeom>
          <a:noFill/>
          <a:ln>
            <a:solidFill>
              <a:schemeClr val="accent1"/>
            </a:solidFill>
          </a:ln>
        </p:spPr>
      </p:pic>
      <p:pic>
        <p:nvPicPr>
          <p:cNvPr id="15363" name="Picture 3" descr="M:\Обложки ОГЭ ЕГЭ 2024\огэ2024\Русский язык\jpeg\5-377-19452-1.jpg"/>
          <p:cNvPicPr>
            <a:picLocks noChangeAspect="1" noChangeArrowheads="1"/>
          </p:cNvPicPr>
          <p:nvPr/>
        </p:nvPicPr>
        <p:blipFill>
          <a:blip r:embed="rId4" cstate="print"/>
          <a:srcRect/>
          <a:stretch>
            <a:fillRect/>
          </a:stretch>
        </p:blipFill>
        <p:spPr bwMode="auto">
          <a:xfrm>
            <a:off x="5004048" y="1988840"/>
            <a:ext cx="3024336" cy="4175250"/>
          </a:xfrm>
          <a:prstGeom prst="rect">
            <a:avLst/>
          </a:prstGeom>
          <a:noFill/>
          <a:ln>
            <a:solidFill>
              <a:schemeClr val="accent1"/>
            </a:solidFill>
          </a:ln>
        </p:spPr>
      </p:pic>
      <p:sp>
        <p:nvSpPr>
          <p:cNvPr id="6146" name="AutoShape 8"/>
          <p:cNvSpPr>
            <a:spLocks noGrp="1" noChangeArrowheads="1"/>
          </p:cNvSpPr>
          <p:nvPr>
            <p:ph type="title"/>
          </p:nvPr>
        </p:nvSpPr>
        <p:spPr>
          <a:xfrm>
            <a:off x="539552" y="1882924"/>
            <a:ext cx="8280920" cy="648072"/>
          </a:xfrm>
          <a:noFill/>
        </p:spPr>
        <p:txBody>
          <a:bodyPr/>
          <a:lstStyle/>
          <a:p>
            <a:pPr algn="ctr" eaLnBrk="1" hangingPunct="1"/>
            <a:r>
              <a:rPr lang="ru-RU" dirty="0"/>
              <a:t>ЭКЗАМЕНАЦИОННЫЙ ТРЕНАЖЁР</a:t>
            </a:r>
            <a:br>
              <a:rPr lang="ru-RU" dirty="0"/>
            </a:br>
            <a:endParaRPr lang="ru-RU" dirty="0"/>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AutoShape 8"/>
          <p:cNvSpPr>
            <a:spLocks noGrp="1" noChangeArrowheads="1"/>
          </p:cNvSpPr>
          <p:nvPr>
            <p:ph type="title"/>
          </p:nvPr>
        </p:nvSpPr>
        <p:spPr>
          <a:xfrm>
            <a:off x="539552" y="1412776"/>
            <a:ext cx="8280920" cy="648072"/>
          </a:xfrm>
          <a:noFill/>
        </p:spPr>
        <p:txBody>
          <a:bodyPr/>
          <a:lstStyle/>
          <a:p>
            <a:pPr algn="ctr" eaLnBrk="1" hangingPunct="1"/>
            <a:r>
              <a:rPr lang="ru-RU" dirty="0"/>
              <a:t>ТРЕНАЖЁР</a:t>
            </a:r>
          </a:p>
        </p:txBody>
      </p:sp>
      <p:pic>
        <p:nvPicPr>
          <p:cNvPr id="7170" name="Picture 2" descr="M:\Обложки ОГЭ ЕГЭ 2024\егэ2024\Русский язык\jpeg\5-377-19458-3.jpg"/>
          <p:cNvPicPr>
            <a:picLocks noChangeAspect="1" noChangeArrowheads="1"/>
          </p:cNvPicPr>
          <p:nvPr/>
        </p:nvPicPr>
        <p:blipFill>
          <a:blip r:embed="rId3" cstate="print"/>
          <a:srcRect/>
          <a:stretch>
            <a:fillRect/>
          </a:stretch>
        </p:blipFill>
        <p:spPr bwMode="auto">
          <a:xfrm>
            <a:off x="1331640" y="2060847"/>
            <a:ext cx="3024336" cy="4175250"/>
          </a:xfrm>
          <a:prstGeom prst="rect">
            <a:avLst/>
          </a:prstGeom>
          <a:noFill/>
          <a:ln>
            <a:solidFill>
              <a:schemeClr val="accent1"/>
            </a:solidFill>
          </a:ln>
        </p:spPr>
      </p:pic>
      <p:pic>
        <p:nvPicPr>
          <p:cNvPr id="7171" name="Picture 3" descr="M:\Обложки ОГЭ ЕГЭ 2024\егэ2024\Русский язык\jpeg\5-377-19434-7.jpg"/>
          <p:cNvPicPr>
            <a:picLocks noChangeAspect="1" noChangeArrowheads="1"/>
          </p:cNvPicPr>
          <p:nvPr/>
        </p:nvPicPr>
        <p:blipFill>
          <a:blip r:embed="rId4" cstate="print"/>
          <a:srcRect/>
          <a:stretch>
            <a:fillRect/>
          </a:stretch>
        </p:blipFill>
        <p:spPr bwMode="auto">
          <a:xfrm>
            <a:off x="4716016" y="2060848"/>
            <a:ext cx="3024336" cy="4170620"/>
          </a:xfrm>
          <a:prstGeom prst="rect">
            <a:avLst/>
          </a:prstGeom>
          <a:noFill/>
          <a:ln>
            <a:solidFill>
              <a:schemeClr val="accent1"/>
            </a:solidFill>
          </a:ln>
        </p:spPr>
      </p:pic>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1506" name="Rectangle 1029"/>
          <p:cNvSpPr>
            <a:spLocks noGrp="1" noChangeArrowheads="1"/>
          </p:cNvSpPr>
          <p:nvPr>
            <p:ph type="body" idx="1"/>
          </p:nvPr>
        </p:nvSpPr>
        <p:spPr>
          <a:xfrm>
            <a:off x="251520" y="1302668"/>
            <a:ext cx="5328592" cy="3744416"/>
          </a:xfrm>
          <a:noFill/>
        </p:spPr>
        <p:txBody>
          <a:bodyPr/>
          <a:lstStyle/>
          <a:p>
            <a:pPr eaLnBrk="1" hangingPunct="1">
              <a:buFontTx/>
              <a:buNone/>
            </a:pPr>
            <a:endParaRPr lang="ru-RU" sz="1600" b="1" dirty="0"/>
          </a:p>
          <a:p>
            <a:pPr eaLnBrk="1" hangingPunct="1">
              <a:buNone/>
            </a:pPr>
            <a:r>
              <a:rPr lang="ru-RU" sz="1600" dirty="0"/>
              <a:t>	Пособие предназначено для эффективной пошаговой подготовки к итоговому собеседованию по русскому языку для выпускников основной школы и содержит тренировочные задания, а также советы и рекомендации, позволяющие избежать типичных ошибок в устном ответе.</a:t>
            </a:r>
          </a:p>
          <a:p>
            <a:pPr eaLnBrk="1" hangingPunct="1">
              <a:buNone/>
            </a:pPr>
            <a:r>
              <a:rPr lang="ru-RU" sz="1600" dirty="0"/>
              <a:t>	</a:t>
            </a:r>
            <a:r>
              <a:rPr lang="ru-RU" sz="1600" b="1" dirty="0"/>
              <a:t>Работая с пособием, учащиеся научатся:</a:t>
            </a:r>
          </a:p>
          <a:p>
            <a:pPr eaLnBrk="1" hangingPunct="1">
              <a:buFontTx/>
              <a:buChar char="•"/>
            </a:pPr>
            <a:r>
              <a:rPr lang="ru-RU" sz="1600" dirty="0"/>
              <a:t> грамотно, правильно и выразительно читать</a:t>
            </a:r>
            <a:br>
              <a:rPr lang="ru-RU" sz="1600" dirty="0"/>
            </a:br>
            <a:r>
              <a:rPr lang="ru-RU" sz="1600" dirty="0"/>
              <a:t>и пересказывать тексты;</a:t>
            </a:r>
          </a:p>
          <a:p>
            <a:pPr eaLnBrk="1" hangingPunct="1">
              <a:buFontTx/>
              <a:buChar char="•"/>
            </a:pPr>
            <a:r>
              <a:rPr lang="ru-RU" sz="1600" dirty="0"/>
              <a:t>выстраивать монологи и диалоги на заданные темы в соответствии с определённым типом речи;</a:t>
            </a:r>
          </a:p>
          <a:p>
            <a:pPr eaLnBrk="1" hangingPunct="1">
              <a:buFontTx/>
              <a:buChar char="•"/>
            </a:pPr>
            <a:r>
              <a:rPr lang="ru-RU" sz="1600" dirty="0"/>
              <a:t> излагать материал на основе личного жизненного опыта;</a:t>
            </a:r>
          </a:p>
          <a:p>
            <a:pPr eaLnBrk="1" hangingPunct="1">
              <a:buFontTx/>
              <a:buChar char="•"/>
            </a:pPr>
            <a:r>
              <a:rPr lang="ru-RU" sz="1600" dirty="0"/>
              <a:t> представлять и </a:t>
            </a:r>
            <a:r>
              <a:rPr lang="ru-RU" sz="1600" dirty="0" err="1"/>
              <a:t>аргументированно</a:t>
            </a:r>
            <a:r>
              <a:rPr lang="ru-RU" sz="1600" dirty="0"/>
              <a:t> отстаивать свою точку зрения в диалоге.</a:t>
            </a:r>
          </a:p>
        </p:txBody>
      </p:sp>
      <p:pic>
        <p:nvPicPr>
          <p:cNvPr id="16386" name="Picture 2" descr="M:\Обложки ОГЭ ЕГЭ 2024\огэ2024\Русский язык\jpeg\5-377-19518-4.jpg"/>
          <p:cNvPicPr>
            <a:picLocks noChangeAspect="1" noChangeArrowheads="1"/>
          </p:cNvPicPr>
          <p:nvPr/>
        </p:nvPicPr>
        <p:blipFill>
          <a:blip r:embed="rId3" cstate="print"/>
          <a:srcRect/>
          <a:stretch>
            <a:fillRect/>
          </a:stretch>
        </p:blipFill>
        <p:spPr bwMode="auto">
          <a:xfrm>
            <a:off x="5436096" y="1412775"/>
            <a:ext cx="3312368" cy="4849347"/>
          </a:xfrm>
          <a:prstGeom prst="rect">
            <a:avLst/>
          </a:prstGeom>
          <a:noFill/>
          <a:ln>
            <a:solidFill>
              <a:schemeClr val="accent1"/>
            </a:solidFill>
          </a:ln>
        </p:spPr>
      </p:pic>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1506" name="Rectangle 1029"/>
          <p:cNvSpPr>
            <a:spLocks noGrp="1" noChangeArrowheads="1"/>
          </p:cNvSpPr>
          <p:nvPr>
            <p:ph type="body" idx="1"/>
          </p:nvPr>
        </p:nvSpPr>
        <p:spPr>
          <a:xfrm>
            <a:off x="251520" y="2276872"/>
            <a:ext cx="4896544" cy="2770212"/>
          </a:xfrm>
          <a:noFill/>
        </p:spPr>
        <p:txBody>
          <a:bodyPr/>
          <a:lstStyle/>
          <a:p>
            <a:pPr eaLnBrk="1" hangingPunct="1">
              <a:buFontTx/>
              <a:buNone/>
            </a:pPr>
            <a:endParaRPr lang="ru-RU" sz="1800" b="1" dirty="0"/>
          </a:p>
          <a:p>
            <a:r>
              <a:rPr lang="ru-RU" sz="1800" b="1" dirty="0"/>
              <a:t>Пособие состоит из трёх частей</a:t>
            </a:r>
            <a:r>
              <a:rPr lang="ru-RU" sz="1800" dirty="0"/>
              <a:t>:</a:t>
            </a:r>
          </a:p>
          <a:p>
            <a:r>
              <a:rPr lang="ru-RU" sz="1800" dirty="0"/>
              <a:t>первая посвящена такому трудному заданию, как написание сжатого изложения; </a:t>
            </a:r>
          </a:p>
          <a:p>
            <a:r>
              <a:rPr lang="ru-RU" sz="1800" dirty="0"/>
              <a:t>во второй части дан теоретический материал и комплекс заданий. </a:t>
            </a:r>
          </a:p>
          <a:p>
            <a:r>
              <a:rPr lang="ru-RU" sz="1800" dirty="0"/>
              <a:t>Третья часть отведена комплексному повторению и представляет собой систему универсальных заданий, направленных на повторение основных тем курса русского языка.</a:t>
            </a:r>
          </a:p>
        </p:txBody>
      </p:sp>
      <p:sp>
        <p:nvSpPr>
          <p:cNvPr id="5" name="AutoShape 8"/>
          <p:cNvSpPr>
            <a:spLocks noChangeArrowheads="1"/>
          </p:cNvSpPr>
          <p:nvPr/>
        </p:nvSpPr>
        <p:spPr bwMode="auto">
          <a:xfrm>
            <a:off x="395536" y="2041029"/>
            <a:ext cx="4536504" cy="533400"/>
          </a:xfrm>
          <a:prstGeom prst="roundRect">
            <a:avLst>
              <a:gd name="adj" fmla="val 21667"/>
            </a:avLst>
          </a:prstGeom>
          <a:noFill/>
          <a:ln w="9525">
            <a:noFill/>
            <a:round/>
            <a:headEnd/>
            <a:tailEnd/>
          </a:ln>
        </p:spPr>
        <p:txBody>
          <a:bodyPr anchor="b"/>
          <a:lstStyle/>
          <a:p>
            <a:pPr algn="ctr">
              <a:lnSpc>
                <a:spcPct val="90000"/>
              </a:lnSpc>
            </a:pPr>
            <a:r>
              <a:rPr lang="ru-RU" sz="3600" b="1" dirty="0"/>
              <a:t>ТЕМАТИЧЕСКИЙ ТРЕНАЖЕР</a:t>
            </a:r>
          </a:p>
        </p:txBody>
      </p:sp>
      <p:pic>
        <p:nvPicPr>
          <p:cNvPr id="17410" name="Picture 2" descr="M:\Обложки ОГЭ ЕГЭ 2024\огэ2024\Русский язык\jpeg\5-377-19443-9.jpg"/>
          <p:cNvPicPr>
            <a:picLocks noChangeAspect="1" noChangeArrowheads="1"/>
          </p:cNvPicPr>
          <p:nvPr/>
        </p:nvPicPr>
        <p:blipFill>
          <a:blip r:embed="rId3" cstate="print"/>
          <a:srcRect/>
          <a:stretch>
            <a:fillRect/>
          </a:stretch>
        </p:blipFill>
        <p:spPr bwMode="auto">
          <a:xfrm>
            <a:off x="5220072" y="1340768"/>
            <a:ext cx="3546804" cy="4896544"/>
          </a:xfrm>
          <a:prstGeom prst="rect">
            <a:avLst/>
          </a:prstGeom>
          <a:noFill/>
          <a:ln>
            <a:solidFill>
              <a:schemeClr val="accent1"/>
            </a:solidFill>
          </a:ln>
        </p:spPr>
      </p:pic>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6" name="Picture 2" descr="M:\Обложки ОГЭ ЕГЭ 2024\огэ2024\Русский язык\jpeg\5-377-19595-5.jpg"/>
          <p:cNvPicPr>
            <a:picLocks noChangeAspect="1" noChangeArrowheads="1"/>
          </p:cNvPicPr>
          <p:nvPr/>
        </p:nvPicPr>
        <p:blipFill>
          <a:blip r:embed="rId3" cstate="print"/>
          <a:srcRect/>
          <a:stretch>
            <a:fillRect/>
          </a:stretch>
        </p:blipFill>
        <p:spPr bwMode="auto">
          <a:xfrm>
            <a:off x="793606" y="2204864"/>
            <a:ext cx="2986306" cy="4104456"/>
          </a:xfrm>
          <a:prstGeom prst="rect">
            <a:avLst/>
          </a:prstGeom>
          <a:noFill/>
          <a:ln>
            <a:solidFill>
              <a:schemeClr val="accent1"/>
            </a:solidFill>
          </a:ln>
        </p:spPr>
      </p:pic>
      <p:sp>
        <p:nvSpPr>
          <p:cNvPr id="7" name="AutoShape 2"/>
          <p:cNvSpPr>
            <a:spLocks noChangeArrowheads="1"/>
          </p:cNvSpPr>
          <p:nvPr/>
        </p:nvSpPr>
        <p:spPr bwMode="auto">
          <a:xfrm>
            <a:off x="0" y="1516562"/>
            <a:ext cx="9144000" cy="533400"/>
          </a:xfrm>
          <a:prstGeom prst="roundRect">
            <a:avLst>
              <a:gd name="adj" fmla="val 21667"/>
            </a:avLst>
          </a:prstGeom>
          <a:noFill/>
          <a:ln w="9525">
            <a:noFill/>
            <a:round/>
            <a:headEnd/>
            <a:tailEnd/>
          </a:ln>
        </p:spPr>
        <p:txBody>
          <a:bodyPr anchor="b"/>
          <a:lstStyle/>
          <a:p>
            <a:pPr algn="ctr">
              <a:lnSpc>
                <a:spcPct val="120000"/>
              </a:lnSpc>
            </a:pPr>
            <a:r>
              <a:rPr lang="ru-RU" sz="2800" b="1" cap="all" dirty="0"/>
              <a:t>Сборник экзаменационных заданий</a:t>
            </a:r>
          </a:p>
        </p:txBody>
      </p:sp>
      <p:sp>
        <p:nvSpPr>
          <p:cNvPr id="8" name="Rectangle 3"/>
          <p:cNvSpPr txBox="1">
            <a:spLocks noChangeArrowheads="1"/>
          </p:cNvSpPr>
          <p:nvPr/>
        </p:nvSpPr>
        <p:spPr bwMode="auto">
          <a:xfrm>
            <a:off x="3883587" y="1916832"/>
            <a:ext cx="5220072" cy="43204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ts val="132"/>
              </a:spcBef>
              <a:spcAft>
                <a:spcPct val="0"/>
              </a:spcAft>
              <a:buClr>
                <a:schemeClr val="tx1"/>
              </a:buClr>
              <a:buSzPct val="75000"/>
              <a:buFont typeface="Wingdings" pitchFamily="2" charset="2"/>
              <a:buNone/>
              <a:tabLst/>
              <a:defRPr/>
            </a:pPr>
            <a:r>
              <a:rPr kumimoji="0" lang="en-US" sz="1400" b="1" i="0" u="none" strike="noStrike" kern="0" cap="none" spc="0" normalizeH="0" baseline="0" noProof="0" dirty="0">
                <a:ln>
                  <a:noFill/>
                </a:ln>
                <a:solidFill>
                  <a:srgbClr val="FF3300"/>
                </a:solidFill>
                <a:effectLst/>
                <a:uLnTx/>
                <a:uFillTx/>
                <a:latin typeface="+mn-lt"/>
                <a:ea typeface="+mn-ea"/>
                <a:cs typeface="+mn-cs"/>
              </a:rPr>
              <a:t>      </a:t>
            </a:r>
            <a:endParaRPr kumimoji="0" lang="ru-RU" sz="1400" b="0" i="0" u="none" strike="noStrike" kern="0" cap="none" spc="0" normalizeH="0" baseline="0" noProof="0" dirty="0">
              <a:ln>
                <a:noFill/>
              </a:ln>
              <a:solidFill>
                <a:schemeClr val="tx1"/>
              </a:solidFill>
              <a:effectLst/>
              <a:uLnTx/>
              <a:uFillTx/>
              <a:latin typeface="+mn-lt"/>
              <a:ea typeface="+mn-ea"/>
              <a:cs typeface="+mn-cs"/>
            </a:endParaRPr>
          </a:p>
          <a:p>
            <a:pPr marL="342900" lvl="0" indent="-342900">
              <a:spcBef>
                <a:spcPts val="132"/>
              </a:spcBef>
              <a:buClr>
                <a:schemeClr val="tx1"/>
              </a:buClr>
              <a:buSzPct val="75000"/>
            </a:pPr>
            <a:r>
              <a:rPr lang="ru-RU" sz="1600" kern="0" dirty="0">
                <a:latin typeface="+mn-lt"/>
                <a:cs typeface="+mn-cs"/>
              </a:rPr>
              <a:t>Пособие предназначено для тех, кто хочет получить максимальный балл на ОГЭ.</a:t>
            </a:r>
          </a:p>
          <a:p>
            <a:pPr marL="342900" lvl="0" indent="-342900">
              <a:spcBef>
                <a:spcPts val="132"/>
              </a:spcBef>
              <a:buClr>
                <a:schemeClr val="tx1"/>
              </a:buClr>
              <a:buSzPct val="75000"/>
              <a:buFontTx/>
              <a:buChar char="•"/>
            </a:pPr>
            <a:r>
              <a:rPr lang="ru-RU" sz="1600" kern="0" dirty="0">
                <a:latin typeface="+mn-lt"/>
                <a:cs typeface="+mn-cs"/>
              </a:rPr>
              <a:t>Содержит набор типовых экзаменационных заданий, позволяющих  закрепить полученные знания и подготовиться к сдаче экзамена </a:t>
            </a:r>
            <a:br>
              <a:rPr lang="ru-RU" sz="1600" kern="0" dirty="0">
                <a:latin typeface="+mn-lt"/>
                <a:cs typeface="+mn-cs"/>
              </a:rPr>
            </a:br>
            <a:r>
              <a:rPr lang="ru-RU" sz="1600" kern="0" dirty="0">
                <a:latin typeface="+mn-lt"/>
                <a:cs typeface="+mn-cs"/>
              </a:rPr>
              <a:t>по русскому языку.</a:t>
            </a:r>
          </a:p>
          <a:p>
            <a:pPr marL="342900" lvl="0" indent="-342900">
              <a:spcBef>
                <a:spcPts val="132"/>
              </a:spcBef>
              <a:buClr>
                <a:schemeClr val="tx1"/>
              </a:buClr>
              <a:buSzPct val="75000"/>
              <a:buFontTx/>
              <a:buChar char="•"/>
            </a:pPr>
            <a:r>
              <a:rPr lang="ru-RU" sz="1600" kern="0" dirty="0">
                <a:latin typeface="+mn-lt"/>
                <a:cs typeface="+mn-cs"/>
              </a:rPr>
              <a:t>Все задания в книге составлены с учетом последних изменений и требований к ОГЭ </a:t>
            </a:r>
            <a:br>
              <a:rPr lang="ru-RU" sz="1600" kern="0" dirty="0">
                <a:latin typeface="+mn-lt"/>
                <a:cs typeface="+mn-cs"/>
              </a:rPr>
            </a:br>
            <a:r>
              <a:rPr lang="ru-RU" sz="1600" kern="0" dirty="0">
                <a:latin typeface="+mn-lt"/>
                <a:cs typeface="+mn-cs"/>
              </a:rPr>
              <a:t>по русскому языку.</a:t>
            </a:r>
          </a:p>
          <a:p>
            <a:pPr marL="342900" lvl="0" indent="-342900">
              <a:spcBef>
                <a:spcPts val="132"/>
              </a:spcBef>
              <a:buClr>
                <a:schemeClr val="tx1"/>
              </a:buClr>
              <a:buSzPct val="75000"/>
              <a:buFontTx/>
              <a:buChar char="•"/>
            </a:pPr>
            <a:r>
              <a:rPr lang="ru-RU" sz="1600" kern="0" dirty="0">
                <a:latin typeface="+mn-lt"/>
                <a:cs typeface="+mn-cs"/>
              </a:rPr>
              <a:t>Тексты для работы в пособии помогают  реализовать все цели обучения в их комплексе: коммуникативную, образовательную, развивающую, воспитательную.</a:t>
            </a:r>
          </a:p>
          <a:p>
            <a:pPr marL="342900" lvl="0" indent="-342900">
              <a:spcBef>
                <a:spcPts val="132"/>
              </a:spcBef>
              <a:buClr>
                <a:schemeClr val="tx1"/>
              </a:buClr>
              <a:buSzPct val="75000"/>
              <a:buFontTx/>
              <a:buChar char="•"/>
            </a:pPr>
            <a:r>
              <a:rPr lang="ru-RU" sz="1600" kern="0" dirty="0">
                <a:latin typeface="+mn-lt"/>
                <a:cs typeface="+mn-cs"/>
              </a:rPr>
              <a:t>Пособие будет полезным как для работы </a:t>
            </a:r>
            <a:br>
              <a:rPr lang="ru-RU" sz="1600" kern="0" dirty="0">
                <a:latin typeface="+mn-lt"/>
                <a:cs typeface="+mn-cs"/>
              </a:rPr>
            </a:br>
            <a:r>
              <a:rPr lang="ru-RU" sz="1600" kern="0" dirty="0">
                <a:latin typeface="+mn-lt"/>
                <a:cs typeface="+mn-cs"/>
              </a:rPr>
              <a:t>в классе, так и для самостоятельного контроля знаний.</a:t>
            </a:r>
            <a:endParaRPr kumimoji="0" lang="ru-RU" sz="16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advAuto="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8194" name="Picture 2" descr="M:\Обложки ОГЭ ЕГЭ 2024\егэ2024\Русский язык\jpeg\5-377-19484-2.jpg"/>
          <p:cNvPicPr>
            <a:picLocks noChangeAspect="1" noChangeArrowheads="1"/>
          </p:cNvPicPr>
          <p:nvPr/>
        </p:nvPicPr>
        <p:blipFill>
          <a:blip r:embed="rId3" cstate="print"/>
          <a:srcRect/>
          <a:stretch>
            <a:fillRect/>
          </a:stretch>
        </p:blipFill>
        <p:spPr bwMode="auto">
          <a:xfrm>
            <a:off x="5292080" y="1412776"/>
            <a:ext cx="3384376" cy="4721541"/>
          </a:xfrm>
          <a:prstGeom prst="rect">
            <a:avLst/>
          </a:prstGeom>
          <a:noFill/>
          <a:ln>
            <a:solidFill>
              <a:schemeClr val="accent1"/>
            </a:solidFill>
          </a:ln>
        </p:spPr>
      </p:pic>
      <p:sp>
        <p:nvSpPr>
          <p:cNvPr id="21506" name="Rectangle 1029"/>
          <p:cNvSpPr>
            <a:spLocks noGrp="1" noChangeArrowheads="1"/>
          </p:cNvSpPr>
          <p:nvPr>
            <p:ph type="body" idx="1"/>
          </p:nvPr>
        </p:nvSpPr>
        <p:spPr>
          <a:xfrm>
            <a:off x="395536" y="1870224"/>
            <a:ext cx="4800079" cy="3203575"/>
          </a:xfrm>
          <a:noFill/>
        </p:spPr>
        <p:txBody>
          <a:bodyPr/>
          <a:lstStyle/>
          <a:p>
            <a:pPr eaLnBrk="1" hangingPunct="1">
              <a:buFontTx/>
              <a:buNone/>
            </a:pPr>
            <a:endParaRPr lang="ru-RU" sz="2700" b="1" dirty="0"/>
          </a:p>
          <a:p>
            <a:pPr eaLnBrk="1" hangingPunct="1">
              <a:buFontTx/>
              <a:buChar char="•"/>
            </a:pPr>
            <a:r>
              <a:rPr lang="ru-RU" sz="2700" dirty="0"/>
              <a:t>Тематические блоки заданий.</a:t>
            </a:r>
          </a:p>
          <a:p>
            <a:pPr eaLnBrk="1" hangingPunct="1">
              <a:buFontTx/>
              <a:buChar char="•"/>
            </a:pPr>
            <a:r>
              <a:rPr lang="ru-RU" sz="2700" dirty="0"/>
              <a:t>Утвержденная структура экзаменационной работы.</a:t>
            </a:r>
          </a:p>
          <a:p>
            <a:pPr eaLnBrk="1" hangingPunct="1">
              <a:buFontTx/>
              <a:buChar char="•"/>
            </a:pPr>
            <a:r>
              <a:rPr lang="ru-RU" sz="2700" dirty="0"/>
              <a:t>Контрольные тестовые задания.</a:t>
            </a:r>
          </a:p>
          <a:p>
            <a:pPr eaLnBrk="1" hangingPunct="1">
              <a:buFontTx/>
              <a:buChar char="•"/>
            </a:pPr>
            <a:r>
              <a:rPr lang="ru-RU" sz="2700" dirty="0"/>
              <a:t>Ответы ко всем заданиям.</a:t>
            </a:r>
          </a:p>
        </p:txBody>
      </p:sp>
      <p:sp>
        <p:nvSpPr>
          <p:cNvPr id="21507" name="AutoShape 8"/>
          <p:cNvSpPr>
            <a:spLocks noChangeArrowheads="1"/>
          </p:cNvSpPr>
          <p:nvPr/>
        </p:nvSpPr>
        <p:spPr bwMode="auto">
          <a:xfrm>
            <a:off x="395536" y="1844824"/>
            <a:ext cx="4536504" cy="533400"/>
          </a:xfrm>
          <a:prstGeom prst="roundRect">
            <a:avLst>
              <a:gd name="adj" fmla="val 21667"/>
            </a:avLst>
          </a:prstGeom>
          <a:noFill/>
          <a:ln w="9525">
            <a:noFill/>
            <a:round/>
            <a:headEnd/>
            <a:tailEnd/>
          </a:ln>
        </p:spPr>
        <p:txBody>
          <a:bodyPr anchor="b"/>
          <a:lstStyle/>
          <a:p>
            <a:pPr algn="ctr">
              <a:lnSpc>
                <a:spcPct val="90000"/>
              </a:lnSpc>
            </a:pPr>
            <a:r>
              <a:rPr lang="ru-RU" sz="3600" b="1" dirty="0"/>
              <a:t>СУПЕРТРЕНИНГ</a:t>
            </a:r>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18434" name="Picture 2" descr="M:\Обложки ОГЭ ЕГЭ 2024\огэ2024\Русский язык\jpeg\5-377-19517-7.jpg"/>
          <p:cNvPicPr>
            <a:picLocks noChangeAspect="1" noChangeArrowheads="1"/>
          </p:cNvPicPr>
          <p:nvPr/>
        </p:nvPicPr>
        <p:blipFill>
          <a:blip r:embed="rId3" cstate="print"/>
          <a:srcRect/>
          <a:stretch>
            <a:fillRect/>
          </a:stretch>
        </p:blipFill>
        <p:spPr bwMode="auto">
          <a:xfrm>
            <a:off x="5292080" y="1412776"/>
            <a:ext cx="3579470" cy="4752528"/>
          </a:xfrm>
          <a:prstGeom prst="rect">
            <a:avLst/>
          </a:prstGeom>
          <a:noFill/>
          <a:ln>
            <a:solidFill>
              <a:schemeClr val="accent1"/>
            </a:solidFill>
          </a:ln>
        </p:spPr>
      </p:pic>
      <p:sp>
        <p:nvSpPr>
          <p:cNvPr id="21506" name="Rectangle 1029"/>
          <p:cNvSpPr>
            <a:spLocks noGrp="1" noChangeArrowheads="1"/>
          </p:cNvSpPr>
          <p:nvPr>
            <p:ph type="body" idx="1"/>
          </p:nvPr>
        </p:nvSpPr>
        <p:spPr>
          <a:xfrm>
            <a:off x="395536" y="1870224"/>
            <a:ext cx="4800079" cy="3203575"/>
          </a:xfrm>
          <a:noFill/>
        </p:spPr>
        <p:txBody>
          <a:bodyPr/>
          <a:lstStyle/>
          <a:p>
            <a:pPr eaLnBrk="1" hangingPunct="1">
              <a:buFontTx/>
              <a:buNone/>
            </a:pPr>
            <a:endParaRPr lang="ru-RU" sz="1700" b="1" dirty="0"/>
          </a:p>
          <a:p>
            <a:r>
              <a:rPr lang="ru-RU" sz="1700" dirty="0"/>
              <a:t>Задания по технике речи, грамматические упражнения, схемы, алгоритмы, образцы текстов помогут экзаменуемым научиться читать предложенные тексты с правильной интонацией, пересказывать их, добавляя указанные цитаты в свой пересказ, создавать устное высказывание в соответствии с определённым типом речи, грамотно выстраивать монологи в зависимости от цели высказывания, вступать в диалог с собеседником, соблюдая нормы и правила общения, представлять и </a:t>
            </a:r>
            <a:r>
              <a:rPr lang="ru-RU" sz="1700" dirty="0" err="1"/>
              <a:t>аргументированно</a:t>
            </a:r>
            <a:r>
              <a:rPr lang="ru-RU" sz="1700" dirty="0"/>
              <a:t> отстаивать свою точку зрения в диалоге. </a:t>
            </a:r>
          </a:p>
        </p:txBody>
      </p:sp>
      <p:sp>
        <p:nvSpPr>
          <p:cNvPr id="21507" name="AutoShape 8"/>
          <p:cNvSpPr>
            <a:spLocks noChangeArrowheads="1"/>
          </p:cNvSpPr>
          <p:nvPr/>
        </p:nvSpPr>
        <p:spPr bwMode="auto">
          <a:xfrm>
            <a:off x="395536" y="1844824"/>
            <a:ext cx="4536504" cy="533400"/>
          </a:xfrm>
          <a:prstGeom prst="roundRect">
            <a:avLst>
              <a:gd name="adj" fmla="val 21667"/>
            </a:avLst>
          </a:prstGeom>
          <a:noFill/>
          <a:ln w="9525">
            <a:noFill/>
            <a:round/>
            <a:headEnd/>
            <a:tailEnd/>
          </a:ln>
        </p:spPr>
        <p:txBody>
          <a:bodyPr anchor="b"/>
          <a:lstStyle/>
          <a:p>
            <a:pPr algn="ctr">
              <a:lnSpc>
                <a:spcPct val="90000"/>
              </a:lnSpc>
            </a:pPr>
            <a:r>
              <a:rPr lang="ru-RU" sz="3600" b="1" dirty="0"/>
              <a:t>СУПЕРТРЕНИНГ</a:t>
            </a:r>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9218" name="Picture 2" descr="M:\Обложки ОГЭ ЕГЭ 2024\егэ2024\Русский язык\jpeg\5-377-19433-0.jpg"/>
          <p:cNvPicPr>
            <a:picLocks noChangeAspect="1" noChangeArrowheads="1"/>
          </p:cNvPicPr>
          <p:nvPr/>
        </p:nvPicPr>
        <p:blipFill>
          <a:blip r:embed="rId3" cstate="print"/>
          <a:srcRect/>
          <a:stretch>
            <a:fillRect/>
          </a:stretch>
        </p:blipFill>
        <p:spPr bwMode="auto">
          <a:xfrm>
            <a:off x="5724128" y="1700808"/>
            <a:ext cx="3096344" cy="4642145"/>
          </a:xfrm>
          <a:prstGeom prst="rect">
            <a:avLst/>
          </a:prstGeom>
          <a:noFill/>
          <a:ln>
            <a:solidFill>
              <a:schemeClr val="accent1"/>
            </a:solidFill>
          </a:ln>
        </p:spPr>
      </p:pic>
      <p:sp>
        <p:nvSpPr>
          <p:cNvPr id="27650" name="AutoShape 1026"/>
          <p:cNvSpPr>
            <a:spLocks noGrp="1" noChangeArrowheads="1"/>
          </p:cNvSpPr>
          <p:nvPr>
            <p:ph type="title"/>
          </p:nvPr>
        </p:nvSpPr>
        <p:spPr>
          <a:xfrm>
            <a:off x="495300" y="1484784"/>
            <a:ext cx="7924800" cy="533400"/>
          </a:xfrm>
        </p:spPr>
        <p:txBody>
          <a:bodyPr/>
          <a:lstStyle/>
          <a:p>
            <a:pPr algn="ctr" eaLnBrk="1" hangingPunct="1"/>
            <a:r>
              <a:rPr lang="ru-RU" sz="3200" dirty="0"/>
              <a:t>Задачник</a:t>
            </a:r>
          </a:p>
        </p:txBody>
      </p:sp>
      <p:sp>
        <p:nvSpPr>
          <p:cNvPr id="27651" name="Rectangle 1027"/>
          <p:cNvSpPr>
            <a:spLocks noGrp="1" noChangeArrowheads="1"/>
          </p:cNvSpPr>
          <p:nvPr>
            <p:ph type="body" idx="1"/>
          </p:nvPr>
        </p:nvSpPr>
        <p:spPr>
          <a:xfrm>
            <a:off x="251520" y="1950740"/>
            <a:ext cx="5256584" cy="3200400"/>
          </a:xfrm>
        </p:spPr>
        <p:txBody>
          <a:bodyPr/>
          <a:lstStyle/>
          <a:p>
            <a:pPr eaLnBrk="1" hangingPunct="1">
              <a:buFontTx/>
              <a:buChar char="•"/>
            </a:pPr>
            <a:r>
              <a:rPr lang="ru-RU" sz="1900" dirty="0"/>
              <a:t>Содержит </a:t>
            </a:r>
            <a:r>
              <a:rPr lang="ru-RU" sz="1900" dirty="0" err="1"/>
              <a:t>разноуровневые</a:t>
            </a:r>
            <a:r>
              <a:rPr lang="ru-RU" sz="1900" dirty="0"/>
              <a:t> варианты экзаменационных заданий с подробным  методическим  комментарием их выполнения.</a:t>
            </a:r>
          </a:p>
          <a:p>
            <a:pPr eaLnBrk="1" hangingPunct="1">
              <a:buFontTx/>
              <a:buChar char="•"/>
            </a:pPr>
            <a:r>
              <a:rPr lang="ru-RU" sz="1900" dirty="0"/>
              <a:t>В сборнике вы найдете возможные алгоритмы действий, увидите простые пути решения заданий, обратите внимание на экзаменационные "ловушки".</a:t>
            </a:r>
          </a:p>
          <a:p>
            <a:pPr eaLnBrk="1" hangingPunct="1">
              <a:buFontTx/>
              <a:buChar char="•"/>
            </a:pPr>
            <a:r>
              <a:rPr lang="ru-RU" sz="1900" dirty="0"/>
              <a:t>Задания пособия позволят приобрести навыки выполнения тестов любой сложности и эффективно подготовиться к ЕГЭ.</a:t>
            </a:r>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242" name="Picture 2" descr="M:\Обложки ОГЭ ЕГЭ 2024\егэ2024\Русский язык\jpeg\5-377-19592-4.jpg"/>
          <p:cNvPicPr>
            <a:picLocks noChangeAspect="1" noChangeArrowheads="1"/>
          </p:cNvPicPr>
          <p:nvPr/>
        </p:nvPicPr>
        <p:blipFill>
          <a:blip r:embed="rId3" cstate="print"/>
          <a:srcRect/>
          <a:stretch>
            <a:fillRect/>
          </a:stretch>
        </p:blipFill>
        <p:spPr bwMode="auto">
          <a:xfrm>
            <a:off x="539552" y="1556792"/>
            <a:ext cx="3312368" cy="4727606"/>
          </a:xfrm>
          <a:prstGeom prst="rect">
            <a:avLst/>
          </a:prstGeom>
          <a:noFill/>
          <a:ln>
            <a:solidFill>
              <a:schemeClr val="accent1"/>
            </a:solidFill>
          </a:ln>
        </p:spPr>
      </p:pic>
      <p:sp>
        <p:nvSpPr>
          <p:cNvPr id="8" name="AutoShape 8"/>
          <p:cNvSpPr>
            <a:spLocks noChangeArrowheads="1"/>
          </p:cNvSpPr>
          <p:nvPr/>
        </p:nvSpPr>
        <p:spPr bwMode="auto">
          <a:xfrm>
            <a:off x="4228926" y="2060848"/>
            <a:ext cx="4735562" cy="533400"/>
          </a:xfrm>
          <a:prstGeom prst="roundRect">
            <a:avLst>
              <a:gd name="adj" fmla="val 21667"/>
            </a:avLst>
          </a:prstGeom>
          <a:noFill/>
          <a:ln w="9525">
            <a:noFill/>
            <a:round/>
            <a:headEnd/>
            <a:tailEnd/>
          </a:ln>
        </p:spPr>
        <p:txBody>
          <a:bodyPr anchor="b"/>
          <a:lstStyle/>
          <a:p>
            <a:pPr>
              <a:lnSpc>
                <a:spcPct val="90000"/>
              </a:lnSpc>
            </a:pPr>
            <a:r>
              <a:rPr lang="ru-RU" sz="3600" b="1" dirty="0"/>
              <a:t>ЕГЭ </a:t>
            </a:r>
            <a:r>
              <a:rPr lang="ru-RU" sz="3600" b="1" cap="all" dirty="0"/>
              <a:t>в схемах </a:t>
            </a:r>
            <a:br>
              <a:rPr lang="ru-RU" sz="3600" b="1" cap="all" dirty="0"/>
            </a:br>
            <a:r>
              <a:rPr lang="ru-RU" sz="3600" b="1" cap="all" dirty="0"/>
              <a:t>и таблицах</a:t>
            </a:r>
          </a:p>
        </p:txBody>
      </p:sp>
      <p:sp>
        <p:nvSpPr>
          <p:cNvPr id="9" name="Rectangle 2051"/>
          <p:cNvSpPr>
            <a:spLocks noChangeArrowheads="1"/>
          </p:cNvSpPr>
          <p:nvPr/>
        </p:nvSpPr>
        <p:spPr bwMode="auto">
          <a:xfrm>
            <a:off x="4283969" y="2679997"/>
            <a:ext cx="4248472" cy="3413299"/>
          </a:xfrm>
          <a:prstGeom prst="rect">
            <a:avLst/>
          </a:prstGeom>
          <a:noFill/>
          <a:ln w="9525">
            <a:noFill/>
            <a:miter lim="800000"/>
            <a:headEnd/>
            <a:tailEnd/>
          </a:ln>
        </p:spPr>
        <p:txBody>
          <a:bodyPr/>
          <a:lstStyle/>
          <a:p>
            <a:r>
              <a:rPr lang="ru-RU" sz="2000" dirty="0"/>
              <a:t>Пособие содержит вспомогательные материалы в виде таблиц и опорных конспектов:</a:t>
            </a:r>
          </a:p>
          <a:p>
            <a:pPr>
              <a:buFont typeface="Arial" pitchFamily="34" charset="0"/>
              <a:buChar char="•"/>
            </a:pPr>
            <a:r>
              <a:rPr lang="ru-RU" sz="2000" dirty="0"/>
              <a:t> по орфографии;</a:t>
            </a:r>
          </a:p>
          <a:p>
            <a:pPr>
              <a:buFont typeface="Arial" pitchFamily="34" charset="0"/>
              <a:buChar char="•"/>
            </a:pPr>
            <a:r>
              <a:rPr lang="ru-RU" sz="2000" dirty="0"/>
              <a:t> по морфологии;</a:t>
            </a:r>
          </a:p>
          <a:p>
            <a:pPr>
              <a:buFont typeface="Arial" pitchFamily="34" charset="0"/>
              <a:buChar char="•"/>
            </a:pPr>
            <a:r>
              <a:rPr lang="ru-RU" sz="2000" dirty="0"/>
              <a:t> по синтаксису и пунктуации;</a:t>
            </a:r>
          </a:p>
          <a:p>
            <a:pPr>
              <a:buFont typeface="Arial" pitchFamily="34" charset="0"/>
              <a:buChar char="•"/>
            </a:pPr>
            <a:r>
              <a:rPr lang="ru-RU" sz="2000" dirty="0"/>
              <a:t> по словообразованию;</a:t>
            </a:r>
          </a:p>
          <a:p>
            <a:pPr>
              <a:buFont typeface="Arial" pitchFamily="34" charset="0"/>
              <a:buChar char="•"/>
            </a:pPr>
            <a:r>
              <a:rPr lang="ru-RU" sz="2000" dirty="0"/>
              <a:t> по языковым нормам;</a:t>
            </a:r>
          </a:p>
          <a:p>
            <a:pPr>
              <a:buFont typeface="Arial" pitchFamily="34" charset="0"/>
              <a:buChar char="•"/>
            </a:pPr>
            <a:r>
              <a:rPr lang="ru-RU" sz="2000" dirty="0"/>
              <a:t> по нормам употребления частей речи и построения конструкций.</a:t>
            </a:r>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11266" name="Picture 2" descr="M:\Обложки ОГЭ ЕГЭ 2024\егэ2024\Русский язык\jpeg\5-377-19442-2.jpg"/>
          <p:cNvPicPr>
            <a:picLocks noChangeAspect="1" noChangeArrowheads="1"/>
          </p:cNvPicPr>
          <p:nvPr/>
        </p:nvPicPr>
        <p:blipFill>
          <a:blip r:embed="rId3" cstate="print"/>
          <a:srcRect/>
          <a:stretch>
            <a:fillRect/>
          </a:stretch>
        </p:blipFill>
        <p:spPr bwMode="auto">
          <a:xfrm>
            <a:off x="539552" y="1556792"/>
            <a:ext cx="3240360" cy="4805956"/>
          </a:xfrm>
          <a:prstGeom prst="rect">
            <a:avLst/>
          </a:prstGeom>
          <a:noFill/>
        </p:spPr>
      </p:pic>
      <p:sp>
        <p:nvSpPr>
          <p:cNvPr id="7" name="AutoShape 8"/>
          <p:cNvSpPr>
            <a:spLocks noChangeArrowheads="1"/>
          </p:cNvSpPr>
          <p:nvPr/>
        </p:nvSpPr>
        <p:spPr bwMode="auto">
          <a:xfrm>
            <a:off x="3563888" y="1700808"/>
            <a:ext cx="4735562" cy="533400"/>
          </a:xfrm>
          <a:prstGeom prst="roundRect">
            <a:avLst>
              <a:gd name="adj" fmla="val 21667"/>
            </a:avLst>
          </a:prstGeom>
          <a:noFill/>
          <a:ln w="9525">
            <a:noFill/>
            <a:round/>
            <a:headEnd/>
            <a:tailEnd/>
          </a:ln>
        </p:spPr>
        <p:txBody>
          <a:bodyPr anchor="b"/>
          <a:lstStyle/>
          <a:p>
            <a:pPr algn="ctr">
              <a:lnSpc>
                <a:spcPct val="90000"/>
              </a:lnSpc>
            </a:pPr>
            <a:r>
              <a:rPr lang="ru-RU" sz="3600" b="1" dirty="0"/>
              <a:t>ВСЕ ЗАДАНИЯ</a:t>
            </a:r>
          </a:p>
        </p:txBody>
      </p:sp>
      <p:sp>
        <p:nvSpPr>
          <p:cNvPr id="8" name="Rectangle 2051"/>
          <p:cNvSpPr>
            <a:spLocks noChangeArrowheads="1"/>
          </p:cNvSpPr>
          <p:nvPr/>
        </p:nvSpPr>
        <p:spPr bwMode="auto">
          <a:xfrm>
            <a:off x="4283969" y="2319957"/>
            <a:ext cx="4248472" cy="3413299"/>
          </a:xfrm>
          <a:prstGeom prst="rect">
            <a:avLst/>
          </a:prstGeom>
          <a:noFill/>
          <a:ln w="9525">
            <a:noFill/>
            <a:miter lim="800000"/>
            <a:headEnd/>
            <a:tailEnd/>
          </a:ln>
        </p:spPr>
        <p:txBody>
          <a:bodyPr/>
          <a:lstStyle/>
          <a:p>
            <a:pPr marL="342900" indent="-342900">
              <a:lnSpc>
                <a:spcPct val="125000"/>
              </a:lnSpc>
              <a:spcBef>
                <a:spcPct val="20000"/>
              </a:spcBef>
              <a:buFontTx/>
              <a:buChar char="•"/>
            </a:pPr>
            <a:r>
              <a:rPr lang="ru-RU" sz="1600" dirty="0">
                <a:solidFill>
                  <a:srgbClr val="003399"/>
                </a:solidFill>
              </a:rPr>
              <a:t>Сборник содержит 1000 заданий Единого государственного экзамена </a:t>
            </a:r>
            <a:br>
              <a:rPr lang="ru-RU" sz="1600" dirty="0">
                <a:solidFill>
                  <a:srgbClr val="003399"/>
                </a:solidFill>
              </a:rPr>
            </a:br>
            <a:r>
              <a:rPr lang="ru-RU" sz="1600" dirty="0">
                <a:solidFill>
                  <a:srgbClr val="003399"/>
                </a:solidFill>
              </a:rPr>
              <a:t>по русскому языку.</a:t>
            </a:r>
          </a:p>
          <a:p>
            <a:pPr marL="342900" indent="-342900">
              <a:lnSpc>
                <a:spcPct val="125000"/>
              </a:lnSpc>
              <a:spcBef>
                <a:spcPct val="20000"/>
              </a:spcBef>
              <a:buFontTx/>
              <a:buChar char="•"/>
            </a:pPr>
            <a:r>
              <a:rPr lang="ru-RU" sz="1600" dirty="0">
                <a:solidFill>
                  <a:srgbClr val="003399"/>
                </a:solidFill>
              </a:rPr>
              <a:t>Типы заданий соответствуют типам заданий, предлагаемых                                в контрольных измерительных материалах.</a:t>
            </a:r>
          </a:p>
          <a:p>
            <a:pPr marL="342900" indent="-342900">
              <a:lnSpc>
                <a:spcPct val="125000"/>
              </a:lnSpc>
              <a:spcBef>
                <a:spcPct val="20000"/>
              </a:spcBef>
              <a:buFontTx/>
              <a:buChar char="•"/>
            </a:pPr>
            <a:r>
              <a:rPr lang="ru-RU" sz="1600" dirty="0">
                <a:solidFill>
                  <a:srgbClr val="003399"/>
                </a:solidFill>
              </a:rPr>
              <a:t>Работая с пособием, учащиеся смогут выработать навыки выполнения заданий 1–26, закрепить изученный материал, проверить свои знания.</a:t>
            </a:r>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179512" y="4829"/>
            <a:ext cx="8428856" cy="1224857"/>
          </a:xfrm>
        </p:spPr>
        <p:txBody>
          <a:bodyPr/>
          <a:lstStyle/>
          <a:p>
            <a:pPr algn="ctr" eaLnBrk="1" hangingPunct="1"/>
            <a:r>
              <a:rPr lang="ru-RU" sz="3200" dirty="0"/>
              <a:t>Кодификатор – для педагога </a:t>
            </a:r>
            <a:br>
              <a:rPr lang="ru-RU" sz="3200" dirty="0"/>
            </a:br>
            <a:r>
              <a:rPr lang="ru-RU" sz="3200" dirty="0"/>
              <a:t>и обучающегося. Задание 26</a:t>
            </a:r>
          </a:p>
        </p:txBody>
      </p:sp>
      <p:sp>
        <p:nvSpPr>
          <p:cNvPr id="3" name="Прямоугольник 2">
            <a:extLst>
              <a:ext uri="{FF2B5EF4-FFF2-40B4-BE49-F238E27FC236}">
                <a16:creationId xmlns:a16="http://schemas.microsoft.com/office/drawing/2014/main" xmlns="" id="{98717C92-E0F1-1A06-9A8C-A4B723058F6F}"/>
              </a:ext>
            </a:extLst>
          </p:cNvPr>
          <p:cNvSpPr/>
          <p:nvPr/>
        </p:nvSpPr>
        <p:spPr>
          <a:xfrm>
            <a:off x="755576" y="1060409"/>
            <a:ext cx="2916324" cy="338554"/>
          </a:xfrm>
          <a:prstGeom prst="rect">
            <a:avLst/>
          </a:prstGeom>
        </p:spPr>
        <p:txBody>
          <a:bodyPr wrap="square">
            <a:spAutoFit/>
          </a:bodyPr>
          <a:lstStyle/>
          <a:p>
            <a:pPr marL="0" marR="0" lvl="0" indent="0" algn="ctr" defTabSz="685800" rtl="0" eaLnBrk="0" fontAlgn="base" latinLnBrk="0" hangingPunct="0">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БЫЛО</a:t>
            </a:r>
          </a:p>
        </p:txBody>
      </p:sp>
      <p:sp>
        <p:nvSpPr>
          <p:cNvPr id="4" name="Прямоугольник 3">
            <a:extLst>
              <a:ext uri="{FF2B5EF4-FFF2-40B4-BE49-F238E27FC236}">
                <a16:creationId xmlns:a16="http://schemas.microsoft.com/office/drawing/2014/main" xmlns="" id="{8CAAAEC2-F5FA-211E-A11E-19ED64E84EBE}"/>
              </a:ext>
            </a:extLst>
          </p:cNvPr>
          <p:cNvSpPr/>
          <p:nvPr/>
        </p:nvSpPr>
        <p:spPr>
          <a:xfrm>
            <a:off x="5692044" y="1060409"/>
            <a:ext cx="2916324" cy="584775"/>
          </a:xfrm>
          <a:prstGeom prst="rect">
            <a:avLst/>
          </a:prstGeom>
        </p:spPr>
        <p:txBody>
          <a:bodyPr wrap="square">
            <a:spAutoFit/>
          </a:bodyPr>
          <a:lstStyle/>
          <a:p>
            <a:pPr marL="0" marR="0" lvl="0" indent="0" algn="ctr" defTabSz="685800" rtl="0" eaLnBrk="0" fontAlgn="base" latinLnBrk="0" hangingPunct="0">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СТАЛО</a:t>
            </a:r>
          </a:p>
          <a:p>
            <a:pPr algn="ctr" defTabSz="685800" eaLnBrk="0" hangingPunct="0">
              <a:spcBef>
                <a:spcPts val="0"/>
              </a:spcBef>
              <a:spcAft>
                <a:spcPts val="0"/>
              </a:spcAft>
              <a:defRPr/>
            </a:pPr>
            <a:r>
              <a:rPr kumimoji="0" lang="ru-RU" sz="16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(на переходный период)</a:t>
            </a:r>
          </a:p>
        </p:txBody>
      </p:sp>
      <p:sp>
        <p:nvSpPr>
          <p:cNvPr id="8" name="Прямоугольник 7">
            <a:extLst>
              <a:ext uri="{FF2B5EF4-FFF2-40B4-BE49-F238E27FC236}">
                <a16:creationId xmlns:a16="http://schemas.microsoft.com/office/drawing/2014/main" xmlns="" id="{101D228E-3882-604F-6B82-D4425564B80D}"/>
              </a:ext>
            </a:extLst>
          </p:cNvPr>
          <p:cNvSpPr/>
          <p:nvPr/>
        </p:nvSpPr>
        <p:spPr>
          <a:xfrm>
            <a:off x="4590241" y="2132856"/>
            <a:ext cx="4422694" cy="830997"/>
          </a:xfrm>
          <a:prstGeom prst="rect">
            <a:avLst/>
          </a:prstGeom>
        </p:spPr>
        <p:txBody>
          <a:bodyPr wrap="square">
            <a:spAutoFit/>
          </a:bodyPr>
          <a:lstStyle/>
          <a:p>
            <a:pPr marL="285750" marR="0" lvl="0" indent="-285750" algn="just" defTabSz="6858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ru-RU" sz="1600" dirty="0">
                <a:solidFill>
                  <a:srgbClr val="000000"/>
                </a:solidFill>
                <a:latin typeface="Arial"/>
                <a:ea typeface="Times New Roman" panose="02020603050405020304" pitchFamily="18" charset="0"/>
                <a:cs typeface="Arial" pitchFamily="34" charset="0"/>
              </a:rPr>
              <a:t>Распределенное по разным разделам представление терминов</a:t>
            </a:r>
          </a:p>
          <a:p>
            <a:pPr marL="285750" marR="0" lvl="0" indent="-285750" algn="just" defTabSz="6858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ru-RU" sz="160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itchFamily="34" charset="0"/>
              </a:rPr>
              <a:t>Активное использование системы ссылок</a:t>
            </a:r>
          </a:p>
        </p:txBody>
      </p:sp>
      <p:pic>
        <p:nvPicPr>
          <p:cNvPr id="9" name="Рисунок 8">
            <a:extLst>
              <a:ext uri="{FF2B5EF4-FFF2-40B4-BE49-F238E27FC236}">
                <a16:creationId xmlns:a16="http://schemas.microsoft.com/office/drawing/2014/main" xmlns="" id="{76F306A1-639C-E77E-522C-6CEFE280DB1B}"/>
              </a:ext>
            </a:extLst>
          </p:cNvPr>
          <p:cNvPicPr>
            <a:picLocks noChangeAspect="1"/>
          </p:cNvPicPr>
          <p:nvPr/>
        </p:nvPicPr>
        <p:blipFill rotWithShape="1">
          <a:blip r:embed="rId2"/>
          <a:srcRect l="24013" t="22000" r="18500" b="32933"/>
          <a:stretch/>
        </p:blipFill>
        <p:spPr>
          <a:xfrm>
            <a:off x="4860032" y="3051034"/>
            <a:ext cx="4037121" cy="1780240"/>
          </a:xfrm>
          <a:prstGeom prst="rect">
            <a:avLst/>
          </a:prstGeom>
        </p:spPr>
      </p:pic>
      <p:pic>
        <p:nvPicPr>
          <p:cNvPr id="10" name="Рисунок 9">
            <a:extLst>
              <a:ext uri="{FF2B5EF4-FFF2-40B4-BE49-F238E27FC236}">
                <a16:creationId xmlns:a16="http://schemas.microsoft.com/office/drawing/2014/main" xmlns="" id="{932ABC9B-D7FB-B3DF-67F5-B63F823D0105}"/>
              </a:ext>
            </a:extLst>
          </p:cNvPr>
          <p:cNvPicPr>
            <a:picLocks noChangeAspect="1"/>
          </p:cNvPicPr>
          <p:nvPr/>
        </p:nvPicPr>
        <p:blipFill rotWithShape="1">
          <a:blip r:embed="rId2"/>
          <a:srcRect l="24013" t="82157" r="18500" b="9827"/>
          <a:stretch/>
        </p:blipFill>
        <p:spPr>
          <a:xfrm>
            <a:off x="4548455" y="5044587"/>
            <a:ext cx="4604680" cy="361204"/>
          </a:xfrm>
          <a:prstGeom prst="rect">
            <a:avLst/>
          </a:prstGeom>
        </p:spPr>
      </p:pic>
      <p:graphicFrame>
        <p:nvGraphicFramePr>
          <p:cNvPr id="5" name="Таблица 4">
            <a:extLst>
              <a:ext uri="{FF2B5EF4-FFF2-40B4-BE49-F238E27FC236}">
                <a16:creationId xmlns:a16="http://schemas.microsoft.com/office/drawing/2014/main" xmlns="" id="{D1FBD9C2-F01B-60F0-8A67-60DB1E0FEA12}"/>
              </a:ext>
            </a:extLst>
          </p:cNvPr>
          <p:cNvGraphicFramePr>
            <a:graphicFrameLocks noGrp="1"/>
          </p:cNvGraphicFramePr>
          <p:nvPr>
            <p:extLst>
              <p:ext uri="{D42A27DB-BD31-4B8C-83A1-F6EECF244321}">
                <p14:modId xmlns:p14="http://schemas.microsoft.com/office/powerpoint/2010/main" xmlns="" val="2907934475"/>
              </p:ext>
            </p:extLst>
          </p:nvPr>
        </p:nvGraphicFramePr>
        <p:xfrm>
          <a:off x="131065" y="1398963"/>
          <a:ext cx="4392488" cy="5468112"/>
        </p:xfrm>
        <a:graphic>
          <a:graphicData uri="http://schemas.openxmlformats.org/drawingml/2006/table">
            <a:tbl>
              <a:tblPr firstRow="1" firstCol="1" bandRow="1">
                <a:tableStyleId>{5C22544A-7EE6-4342-B048-85BDC9FD1C3A}</a:tableStyleId>
              </a:tblPr>
              <a:tblGrid>
                <a:gridCol w="4392488">
                  <a:extLst>
                    <a:ext uri="{9D8B030D-6E8A-4147-A177-3AD203B41FA5}">
                      <a16:colId xmlns:a16="http://schemas.microsoft.com/office/drawing/2014/main" xmlns="" val="2468435831"/>
                    </a:ext>
                  </a:extLst>
                </a:gridCol>
              </a:tblGrid>
              <a:tr h="216024">
                <a:tc>
                  <a:txBody>
                    <a:bodyPr/>
                    <a:lstStyle/>
                    <a:p>
                      <a:pPr algn="just">
                        <a:lnSpc>
                          <a:spcPct val="115000"/>
                        </a:lnSpc>
                        <a:spcAft>
                          <a:spcPts val="1000"/>
                        </a:spcAft>
                      </a:pPr>
                      <a:r>
                        <a:rPr lang="ru-RU" sz="1200" b="0" dirty="0">
                          <a:solidFill>
                            <a:schemeClr val="tx1"/>
                          </a:solidFill>
                          <a:effectLst/>
                        </a:rPr>
                        <a:t>Изобразительно-выразительные средства русской фонетики: звукопись, аллитерация, ассонанс</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6085" marR="660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80930920"/>
                  </a:ext>
                </a:extLst>
              </a:tr>
              <a:tr h="288032">
                <a:tc>
                  <a:txBody>
                    <a:bodyPr/>
                    <a:lstStyle/>
                    <a:p>
                      <a:pPr algn="just">
                        <a:lnSpc>
                          <a:spcPct val="115000"/>
                        </a:lnSpc>
                        <a:spcAft>
                          <a:spcPts val="1000"/>
                        </a:spcAft>
                      </a:pPr>
                      <a:r>
                        <a:rPr lang="ru-RU" sz="1200" b="0" dirty="0">
                          <a:solidFill>
                            <a:schemeClr val="tx1"/>
                          </a:solidFill>
                          <a:effectLst/>
                        </a:rPr>
                        <a:t>Изобразительно-выразительные средства словообразования: слова с суффиксами определённого значения, с эмоционально окрашенными суффиксами, индивидуально-авторские слова</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6085" marR="660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22087865"/>
                  </a:ext>
                </a:extLst>
              </a:tr>
              <a:tr h="576064">
                <a:tc>
                  <a:txBody>
                    <a:bodyPr/>
                    <a:lstStyle/>
                    <a:p>
                      <a:pPr algn="just">
                        <a:lnSpc>
                          <a:spcPct val="115000"/>
                        </a:lnSpc>
                        <a:spcAft>
                          <a:spcPts val="1000"/>
                        </a:spcAft>
                      </a:pPr>
                      <a:r>
                        <a:rPr lang="ru-RU" sz="1200" b="0" dirty="0">
                          <a:solidFill>
                            <a:schemeClr val="tx1"/>
                          </a:solidFill>
                          <a:effectLst/>
                        </a:rPr>
                        <a:t>Изобразительно-выразительные средства лексики и фразеологии: метафора, олицетворение, гипербола, литота, ирония, метонимия, сравнение, эпитет; антонимы (в том числе контекстные), синонимы (в том числе контекстные); книжная, разговорная, просторечная лексика, диалектизмы, жаргонизмы, профессионализмы, термины, архаизмы, историзмы, неологизмы, фразеологизмы, эмоционально-оценочная лексика</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6085" marR="660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3663138"/>
                  </a:ext>
                </a:extLst>
              </a:tr>
              <a:tr h="864096">
                <a:tc>
                  <a:txBody>
                    <a:bodyPr/>
                    <a:lstStyle/>
                    <a:p>
                      <a:pPr algn="just">
                        <a:lnSpc>
                          <a:spcPct val="115000"/>
                        </a:lnSpc>
                        <a:spcAft>
                          <a:spcPts val="1000"/>
                        </a:spcAft>
                      </a:pPr>
                      <a:r>
                        <a:rPr lang="ru-RU" sz="1200" b="0" dirty="0">
                          <a:solidFill>
                            <a:schemeClr val="tx1"/>
                          </a:solidFill>
                          <a:effectLst/>
                        </a:rPr>
                        <a:t>Изобразительно-выразительные средства морфологии и синтаксиса: стилистическая функция слов разных частей речи; вводные и вставные конструкции, восклицательные и вопросительные предложения, риторическое восклицание, риторический вопрос, односоставное предложение, неполное предложение, ряд однородных членов предложения, обособленные члены предложения,  сравнительный оборот, обращение, авторские знаки препинания; диалог, монолог; анафора, вопросно-ответная форма изложения, градация, инверсия, лексический повтор, парцелляция, антитеза (противопоставление), синтаксический параллелизм, цитирование</a:t>
                      </a:r>
                      <a:endParaRPr lang="ru-RU" sz="1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6085" marR="660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9183817"/>
                  </a:ext>
                </a:extLst>
              </a:tr>
            </a:tbl>
          </a:graphicData>
        </a:graphic>
      </p:graphicFrame>
    </p:spTree>
    <p:extLst>
      <p:ext uri="{BB962C8B-B14F-4D97-AF65-F5344CB8AC3E}">
        <p14:creationId xmlns:p14="http://schemas.microsoft.com/office/powerpoint/2010/main" xmlns="" val="1835366926"/>
      </p:ext>
    </p:extLst>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12290" name="Picture 2" descr="M:\Обложки ОГЭ ЕГЭ 2024\егэ2024\Русский язык\jpeg\5-377-19606-8.jpg"/>
          <p:cNvPicPr>
            <a:picLocks noChangeAspect="1" noChangeArrowheads="1"/>
          </p:cNvPicPr>
          <p:nvPr/>
        </p:nvPicPr>
        <p:blipFill>
          <a:blip r:embed="rId3" cstate="print"/>
          <a:srcRect/>
          <a:stretch>
            <a:fillRect/>
          </a:stretch>
        </p:blipFill>
        <p:spPr bwMode="auto">
          <a:xfrm>
            <a:off x="5652120" y="1556792"/>
            <a:ext cx="3096344" cy="4689562"/>
          </a:xfrm>
          <a:prstGeom prst="rect">
            <a:avLst/>
          </a:prstGeom>
          <a:noFill/>
          <a:ln>
            <a:solidFill>
              <a:schemeClr val="accent1"/>
            </a:solidFill>
          </a:ln>
        </p:spPr>
      </p:pic>
      <p:sp>
        <p:nvSpPr>
          <p:cNvPr id="8" name="Rectangle 2051"/>
          <p:cNvSpPr>
            <a:spLocks noChangeArrowheads="1"/>
          </p:cNvSpPr>
          <p:nvPr/>
        </p:nvSpPr>
        <p:spPr bwMode="auto">
          <a:xfrm>
            <a:off x="395536" y="2132857"/>
            <a:ext cx="5112568" cy="3960440"/>
          </a:xfrm>
          <a:prstGeom prst="rect">
            <a:avLst/>
          </a:prstGeom>
          <a:noFill/>
          <a:ln w="9525">
            <a:noFill/>
            <a:miter lim="800000"/>
            <a:headEnd/>
            <a:tailEnd/>
          </a:ln>
        </p:spPr>
        <p:txBody>
          <a:bodyPr/>
          <a:lstStyle/>
          <a:p>
            <a:r>
              <a:rPr lang="ru-RU" sz="1600" dirty="0"/>
              <a:t>Книга содержит необходимый теоретический материал, тематические экзаменационные задания по всем проверяемым элементам содержания, а также типовые варианты экзаменационных заданий, созданные по аналогии с заданиями ЕГЭ.</a:t>
            </a:r>
          </a:p>
          <a:p>
            <a:r>
              <a:rPr lang="ru-RU" sz="1600" dirty="0"/>
              <a:t>Разделы пособия соответствуют плану экзаменационной работы ЕГЭ, а типы заданий — типам заданий, предлагаемых в контрольных измерительных материалах. Это даст возможность отработать как все темы в целом, так и только те, которые покажутся сложными. Тематические экзаменационные задания помогут закрепить изученный материал и устранить пробелы, а также приблизят ситуацию к экзаменационной. Типовые варианты экзаменационных заданий созданы разработчиками заданий ЕГЭ.</a:t>
            </a:r>
          </a:p>
          <a:p>
            <a:r>
              <a:rPr lang="ru-RU" sz="1600" dirty="0"/>
              <a:t>Ко всем заданиям даны ответы.</a:t>
            </a:r>
          </a:p>
        </p:txBody>
      </p:sp>
      <p:sp>
        <p:nvSpPr>
          <p:cNvPr id="9" name="AutoShape 8"/>
          <p:cNvSpPr>
            <a:spLocks noChangeArrowheads="1"/>
          </p:cNvSpPr>
          <p:nvPr/>
        </p:nvSpPr>
        <p:spPr bwMode="auto">
          <a:xfrm>
            <a:off x="988566" y="1700808"/>
            <a:ext cx="4735562" cy="533400"/>
          </a:xfrm>
          <a:prstGeom prst="roundRect">
            <a:avLst>
              <a:gd name="adj" fmla="val 21667"/>
            </a:avLst>
          </a:prstGeom>
          <a:noFill/>
          <a:ln w="9525">
            <a:noFill/>
            <a:round/>
            <a:headEnd/>
            <a:tailEnd/>
          </a:ln>
        </p:spPr>
        <p:txBody>
          <a:bodyPr anchor="b"/>
          <a:lstStyle/>
          <a:p>
            <a:pPr algn="ctr">
              <a:lnSpc>
                <a:spcPct val="90000"/>
              </a:lnSpc>
            </a:pPr>
            <a:r>
              <a:rPr lang="ru-RU" sz="3600" b="1" dirty="0"/>
              <a:t>РЕПЕТИТОР</a:t>
            </a:r>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19458" name="Picture 2" descr="M:\Обложки ОГЭ ЕГЭ 2024\огэ2024\Русский язык\jpeg\5-377-19520-7.jpg"/>
          <p:cNvPicPr>
            <a:picLocks noChangeAspect="1" noChangeArrowheads="1"/>
          </p:cNvPicPr>
          <p:nvPr/>
        </p:nvPicPr>
        <p:blipFill>
          <a:blip r:embed="rId3" cstate="print"/>
          <a:srcRect/>
          <a:stretch>
            <a:fillRect/>
          </a:stretch>
        </p:blipFill>
        <p:spPr bwMode="auto">
          <a:xfrm>
            <a:off x="755576" y="1556792"/>
            <a:ext cx="3168352" cy="4779214"/>
          </a:xfrm>
          <a:prstGeom prst="rect">
            <a:avLst/>
          </a:prstGeom>
          <a:noFill/>
          <a:ln>
            <a:solidFill>
              <a:schemeClr val="accent1"/>
            </a:solidFill>
          </a:ln>
        </p:spPr>
      </p:pic>
      <p:sp>
        <p:nvSpPr>
          <p:cNvPr id="8" name="Rectangle 2051"/>
          <p:cNvSpPr>
            <a:spLocks noChangeArrowheads="1"/>
          </p:cNvSpPr>
          <p:nvPr/>
        </p:nvSpPr>
        <p:spPr bwMode="auto">
          <a:xfrm>
            <a:off x="4283968" y="2132857"/>
            <a:ext cx="4680519" cy="3960440"/>
          </a:xfrm>
          <a:prstGeom prst="rect">
            <a:avLst/>
          </a:prstGeom>
          <a:noFill/>
          <a:ln w="9525">
            <a:noFill/>
            <a:miter lim="800000"/>
            <a:headEnd/>
            <a:tailEnd/>
          </a:ln>
        </p:spPr>
        <p:txBody>
          <a:bodyPr/>
          <a:lstStyle/>
          <a:p>
            <a:r>
              <a:rPr lang="ru-RU" dirty="0"/>
              <a:t>Предлагаемое пособие содержит материалы, необходимые для подготовки к Основному государственному экзамену по русскому языку:</a:t>
            </a:r>
          </a:p>
          <a:p>
            <a:r>
              <a:rPr lang="ru-RU" dirty="0"/>
              <a:t>–  методические рекомендации по написанию сжатого изложения и сочинения по прочитанному тексту;</a:t>
            </a:r>
          </a:p>
          <a:p>
            <a:r>
              <a:rPr lang="ru-RU" dirty="0"/>
              <a:t>–  теоретический материал по синтаксису и пунктуации, орфографии, лексике  </a:t>
            </a:r>
            <a:br>
              <a:rPr lang="ru-RU" dirty="0"/>
            </a:br>
            <a:r>
              <a:rPr lang="ru-RU" dirty="0"/>
              <a:t>и подробный разбор заданий;</a:t>
            </a:r>
          </a:p>
          <a:p>
            <a:r>
              <a:rPr lang="ru-RU" dirty="0"/>
              <a:t>–  тренировочные тестовые задания;</a:t>
            </a:r>
          </a:p>
          <a:p>
            <a:r>
              <a:rPr lang="ru-RU" dirty="0"/>
              <a:t>–  рекомендации по организации работы на экзамене, распределению времени на выполнение каждого раздела работы, заполнению бланков. </a:t>
            </a:r>
          </a:p>
        </p:txBody>
      </p:sp>
      <p:sp>
        <p:nvSpPr>
          <p:cNvPr id="9" name="AutoShape 8"/>
          <p:cNvSpPr>
            <a:spLocks noChangeArrowheads="1"/>
          </p:cNvSpPr>
          <p:nvPr/>
        </p:nvSpPr>
        <p:spPr bwMode="auto">
          <a:xfrm>
            <a:off x="3563888" y="1700808"/>
            <a:ext cx="4735562" cy="533400"/>
          </a:xfrm>
          <a:prstGeom prst="roundRect">
            <a:avLst>
              <a:gd name="adj" fmla="val 21667"/>
            </a:avLst>
          </a:prstGeom>
          <a:noFill/>
          <a:ln w="9525">
            <a:noFill/>
            <a:round/>
            <a:headEnd/>
            <a:tailEnd/>
          </a:ln>
        </p:spPr>
        <p:txBody>
          <a:bodyPr anchor="b"/>
          <a:lstStyle/>
          <a:p>
            <a:pPr algn="ctr">
              <a:lnSpc>
                <a:spcPct val="90000"/>
              </a:lnSpc>
            </a:pPr>
            <a:r>
              <a:rPr lang="ru-RU" sz="3600" b="1" dirty="0"/>
              <a:t>РЕПЕТИТОР</a:t>
            </a:r>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20482" name="Picture 2" descr="M:\Обложки ОГЭ ЕГЭ 2024\огэ2024\Русский язык\jpeg\5-377-19516-0.jpg"/>
          <p:cNvPicPr>
            <a:picLocks noChangeAspect="1" noChangeArrowheads="1"/>
          </p:cNvPicPr>
          <p:nvPr/>
        </p:nvPicPr>
        <p:blipFill>
          <a:blip r:embed="rId3" cstate="print"/>
          <a:srcRect/>
          <a:stretch>
            <a:fillRect/>
          </a:stretch>
        </p:blipFill>
        <p:spPr bwMode="auto">
          <a:xfrm>
            <a:off x="5436096" y="1340768"/>
            <a:ext cx="3332017" cy="4824536"/>
          </a:xfrm>
          <a:prstGeom prst="rect">
            <a:avLst/>
          </a:prstGeom>
          <a:noFill/>
          <a:ln>
            <a:solidFill>
              <a:schemeClr val="accent1"/>
            </a:solidFill>
          </a:ln>
        </p:spPr>
      </p:pic>
      <p:sp>
        <p:nvSpPr>
          <p:cNvPr id="7" name="Rectangle 1027"/>
          <p:cNvSpPr txBox="1">
            <a:spLocks noChangeArrowheads="1"/>
          </p:cNvSpPr>
          <p:nvPr/>
        </p:nvSpPr>
        <p:spPr bwMode="auto">
          <a:xfrm>
            <a:off x="323528" y="2348880"/>
            <a:ext cx="5040560" cy="24600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r>
              <a:rPr lang="ru-RU" sz="2000" dirty="0"/>
              <a:t>Пособие направлено на комплексную подготовку к Основному государственному экзамену и состоит </a:t>
            </a:r>
            <a:br>
              <a:rPr lang="ru-RU" sz="2000" dirty="0"/>
            </a:br>
            <a:r>
              <a:rPr lang="ru-RU" sz="2000" dirty="0"/>
              <a:t>из двух частей.</a:t>
            </a:r>
          </a:p>
          <a:p>
            <a:r>
              <a:rPr lang="ru-RU" sz="2000" dirty="0"/>
              <a:t>Первая часть включает методические рекомендации и практикум по написанию сжатого изложения.</a:t>
            </a:r>
          </a:p>
          <a:p>
            <a:r>
              <a:rPr lang="ru-RU" sz="2000" dirty="0"/>
              <a:t>Во второй части содержатся типовые варианты экзаменационных заданий ОГЭ от разработчиков, позволяющие определить уровень подготовки учащегося к экзамену.</a:t>
            </a:r>
          </a:p>
        </p:txBody>
      </p:sp>
      <p:sp>
        <p:nvSpPr>
          <p:cNvPr id="5" name="AutoShape 8"/>
          <p:cNvSpPr>
            <a:spLocks noChangeArrowheads="1"/>
          </p:cNvSpPr>
          <p:nvPr/>
        </p:nvSpPr>
        <p:spPr bwMode="auto">
          <a:xfrm>
            <a:off x="395536" y="1844824"/>
            <a:ext cx="4968552" cy="533400"/>
          </a:xfrm>
          <a:prstGeom prst="roundRect">
            <a:avLst>
              <a:gd name="adj" fmla="val 21667"/>
            </a:avLst>
          </a:prstGeom>
          <a:noFill/>
          <a:ln w="9525">
            <a:noFill/>
            <a:round/>
            <a:headEnd/>
            <a:tailEnd/>
          </a:ln>
        </p:spPr>
        <p:txBody>
          <a:bodyPr anchor="b"/>
          <a:lstStyle/>
          <a:p>
            <a:pPr algn="ctr">
              <a:lnSpc>
                <a:spcPct val="90000"/>
              </a:lnSpc>
            </a:pPr>
            <a:r>
              <a:rPr lang="ru-RU" sz="3600" b="1" dirty="0"/>
              <a:t>СБОРНИК ЗАДАНИЙ</a:t>
            </a:r>
          </a:p>
        </p:txBody>
      </p:sp>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1"/>
          <p:cNvSpPr>
            <a:spLocks noChangeArrowheads="1"/>
          </p:cNvSpPr>
          <p:nvPr/>
        </p:nvSpPr>
        <p:spPr bwMode="auto">
          <a:xfrm>
            <a:off x="2044700" y="1916113"/>
            <a:ext cx="5373688" cy="1693862"/>
          </a:xfrm>
          <a:prstGeom prst="rect">
            <a:avLst/>
          </a:prstGeom>
          <a:noFill/>
          <a:ln w="9525">
            <a:noFill/>
            <a:miter lim="800000"/>
            <a:headEnd/>
            <a:tailEnd/>
          </a:ln>
        </p:spPr>
        <p:txBody>
          <a:bodyPr>
            <a:spAutoFit/>
          </a:bodyPr>
          <a:lstStyle/>
          <a:p>
            <a:pPr>
              <a:spcAft>
                <a:spcPts val="2400"/>
              </a:spcAft>
            </a:pPr>
            <a:r>
              <a:rPr lang="ru-RU" sz="2800" dirty="0"/>
              <a:t>Россия, 1070</a:t>
            </a:r>
            <a:r>
              <a:rPr lang="en-US" sz="2800" dirty="0"/>
              <a:t>45, </a:t>
            </a:r>
            <a:r>
              <a:rPr lang="ru-RU" sz="2800" dirty="0"/>
              <a:t>г. Москва, Луков переулок, д. 8</a:t>
            </a:r>
          </a:p>
          <a:p>
            <a:pPr>
              <a:spcAft>
                <a:spcPts val="2400"/>
              </a:spcAft>
            </a:pPr>
            <a:r>
              <a:rPr lang="ru-RU" sz="2800" dirty="0"/>
              <a:t>Тел./факс: +7 (495) 641-00-30</a:t>
            </a:r>
          </a:p>
        </p:txBody>
      </p:sp>
      <p:sp>
        <p:nvSpPr>
          <p:cNvPr id="5" name="Прямоугольник 2"/>
          <p:cNvSpPr>
            <a:spLocks noChangeArrowheads="1"/>
          </p:cNvSpPr>
          <p:nvPr/>
        </p:nvSpPr>
        <p:spPr bwMode="auto">
          <a:xfrm>
            <a:off x="2101850" y="3844925"/>
            <a:ext cx="5514975" cy="2247900"/>
          </a:xfrm>
          <a:prstGeom prst="rect">
            <a:avLst/>
          </a:prstGeom>
          <a:noFill/>
          <a:ln w="9525">
            <a:noFill/>
            <a:miter lim="800000"/>
            <a:headEnd/>
            <a:tailEnd/>
          </a:ln>
        </p:spPr>
        <p:txBody>
          <a:bodyPr>
            <a:spAutoFit/>
          </a:bodyPr>
          <a:lstStyle/>
          <a:p>
            <a:r>
              <a:rPr lang="ru-RU" sz="2800" b="1" dirty="0" err="1"/>
              <a:t>экзамен.рф</a:t>
            </a:r>
            <a:endParaRPr lang="ru-RU" sz="2800" b="1" dirty="0"/>
          </a:p>
          <a:p>
            <a:r>
              <a:rPr lang="ru-RU" sz="2800" dirty="0">
                <a:solidFill>
                  <a:srgbClr val="FF9933"/>
                </a:solidFill>
              </a:rPr>
              <a:t>Отдел реализации: </a:t>
            </a:r>
            <a:r>
              <a:rPr lang="en-US" sz="2800" dirty="0"/>
              <a:t>sale@examen.biz</a:t>
            </a:r>
            <a:endParaRPr lang="ru-RU" sz="2800" dirty="0"/>
          </a:p>
          <a:p>
            <a:r>
              <a:rPr lang="ru-RU" sz="2800" dirty="0">
                <a:solidFill>
                  <a:srgbClr val="C00000"/>
                </a:solidFill>
              </a:rPr>
              <a:t>Общий </a:t>
            </a:r>
            <a:r>
              <a:rPr lang="ru-RU" sz="2800" dirty="0" err="1">
                <a:solidFill>
                  <a:srgbClr val="C00000"/>
                </a:solidFill>
              </a:rPr>
              <a:t>e-mail</a:t>
            </a:r>
            <a:r>
              <a:rPr lang="ru-RU" sz="2800" dirty="0">
                <a:solidFill>
                  <a:srgbClr val="C00000"/>
                </a:solidFill>
              </a:rPr>
              <a:t> издательства: </a:t>
            </a:r>
            <a:r>
              <a:rPr lang="ru-RU" sz="2800" dirty="0" err="1"/>
              <a:t>info@examen</a:t>
            </a:r>
            <a:r>
              <a:rPr lang="ru-RU" sz="2800" dirty="0"/>
              <a:t>.</a:t>
            </a:r>
            <a:r>
              <a:rPr lang="en-US" sz="2800" dirty="0"/>
              <a:t>biz</a:t>
            </a:r>
            <a:endParaRPr lang="ru-RU" sz="2800" dirty="0"/>
          </a:p>
        </p:txBody>
      </p:sp>
      <p:pic>
        <p:nvPicPr>
          <p:cNvPr id="6" name="Picture 8" descr="значки-01"/>
          <p:cNvPicPr>
            <a:picLocks noChangeAspect="1" noChangeArrowheads="1"/>
          </p:cNvPicPr>
          <p:nvPr/>
        </p:nvPicPr>
        <p:blipFill>
          <a:blip r:embed="rId3" cstate="print"/>
          <a:srcRect/>
          <a:stretch>
            <a:fillRect/>
          </a:stretch>
        </p:blipFill>
        <p:spPr bwMode="auto">
          <a:xfrm>
            <a:off x="1325563" y="4059238"/>
            <a:ext cx="719137" cy="685800"/>
          </a:xfrm>
          <a:prstGeom prst="rect">
            <a:avLst/>
          </a:prstGeom>
          <a:noFill/>
          <a:ln w="9525">
            <a:noFill/>
            <a:miter lim="800000"/>
            <a:headEnd/>
            <a:tailEnd/>
          </a:ln>
        </p:spPr>
      </p:pic>
      <p:pic>
        <p:nvPicPr>
          <p:cNvPr id="7" name="Picture 9" descr="значки-02"/>
          <p:cNvPicPr>
            <a:picLocks noChangeAspect="1" noChangeArrowheads="1"/>
          </p:cNvPicPr>
          <p:nvPr/>
        </p:nvPicPr>
        <p:blipFill>
          <a:blip r:embed="rId4" cstate="print"/>
          <a:srcRect/>
          <a:stretch>
            <a:fillRect/>
          </a:stretch>
        </p:blipFill>
        <p:spPr bwMode="auto">
          <a:xfrm>
            <a:off x="1258888" y="1987550"/>
            <a:ext cx="790575" cy="736600"/>
          </a:xfrm>
          <a:prstGeom prst="rect">
            <a:avLst/>
          </a:prstGeom>
          <a:noFill/>
          <a:ln w="9525">
            <a:noFill/>
            <a:miter lim="800000"/>
            <a:headEnd/>
            <a:tailEnd/>
          </a:ln>
        </p:spPr>
      </p:pic>
      <p:pic>
        <p:nvPicPr>
          <p:cNvPr id="8" name="Picture 10" descr="значки-03"/>
          <p:cNvPicPr>
            <a:picLocks noChangeAspect="1" noChangeArrowheads="1"/>
          </p:cNvPicPr>
          <p:nvPr/>
        </p:nvPicPr>
        <p:blipFill>
          <a:blip r:embed="rId5" cstate="print"/>
          <a:srcRect/>
          <a:stretch>
            <a:fillRect/>
          </a:stretch>
        </p:blipFill>
        <p:spPr bwMode="auto">
          <a:xfrm>
            <a:off x="1258888" y="2987675"/>
            <a:ext cx="790575" cy="76517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p14:dur="10">
        <p:random/>
      </p:transition>
    </mc:Choice>
    <mc:Fallback>
      <p:transition>
        <p:random/>
      </p:transition>
    </mc:Fallback>
  </mc:AlternateContent>
</p:sld>
</file>

<file path=ppt/theme/theme1.xml><?xml version="1.0" encoding="utf-8"?>
<a:theme xmlns:a="http://schemas.openxmlformats.org/drawingml/2006/main" name="Капсулы">
  <a:themeElements>
    <a:clrScheme name="Капсулы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Капсулы">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Капсулы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Капсулы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Капсулы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Капсулы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Капсулы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Капсулы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Капсулы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Капсулы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Capsules</Template>
  <TotalTime>30088</TotalTime>
  <Words>3815</Words>
  <Application>Microsoft Office PowerPoint</Application>
  <PresentationFormat>Экран (4:3)</PresentationFormat>
  <Paragraphs>497</Paragraphs>
  <Slides>93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93</vt:i4>
      </vt:variant>
    </vt:vector>
  </HeadingPairs>
  <TitlesOfParts>
    <vt:vector size="94" baseType="lpstr">
      <vt:lpstr>Капсулы</vt:lpstr>
      <vt:lpstr>ГИА-2024 по русскому языку: особенности содержания  и рекомендации от разработчиков КИМ</vt:lpstr>
      <vt:lpstr>Вопросы в ходе общественно-профессионального обсуждения</vt:lpstr>
      <vt:lpstr>Зададим сами себе вопросы</vt:lpstr>
      <vt:lpstr>Причины изменений  в ГИА по русскому языку</vt:lpstr>
      <vt:lpstr>Модель ГИА по русскому языку  как отражение требований обновленного ФГОС ООО и СОО</vt:lpstr>
      <vt:lpstr>Как данный подход реально работает?</vt:lpstr>
      <vt:lpstr>Модель ГИА по русскому языку  как отражение требований обновленного ФГОС ООО и СОО</vt:lpstr>
      <vt:lpstr>Кодификатор – для педагога  и обучающегося. Задание 21</vt:lpstr>
      <vt:lpstr>Кодификатор – для педагога  и обучающегося. Задание 26</vt:lpstr>
      <vt:lpstr>Кодификатор – для педагога  и обучающегося. Задание 26</vt:lpstr>
      <vt:lpstr>Особенности представления ряда терминов в реальных КИМ</vt:lpstr>
      <vt:lpstr>Ситуация переходного периода</vt:lpstr>
      <vt:lpstr>Причины изменений  в ГИА по русскому языку</vt:lpstr>
      <vt:lpstr>Фундаментальные (лингвистические) основы ЕГЭ по русскому языку </vt:lpstr>
      <vt:lpstr>Представление в кодификаторе  и сопутствующих документах современного научного аппарата предмета «Русский язык»</vt:lpstr>
      <vt:lpstr>Разработка новых спецификаций  по русскому языку</vt:lpstr>
      <vt:lpstr>Причины изменений  в ГИА по русскому языку</vt:lpstr>
      <vt:lpstr>Распределение участников ГИА  с разным уровнем подготовки  по группам баллов</vt:lpstr>
      <vt:lpstr>В демоверсии ЕГЭ по русскому языку сохранены ключевые позиции</vt:lpstr>
      <vt:lpstr>В демоверсию ОГЭ по русскому языку включены 4 новых задания  с кратким ответом</vt:lpstr>
      <vt:lpstr>Что необходимо уметь девятикласснику  для успешного выполнения задания 2?</vt:lpstr>
      <vt:lpstr>Что необходимо знать девятикласснику  для успешного выполнения задания 3?</vt:lpstr>
      <vt:lpstr>В демоверсию ОГЭ по русскому языку включены 4 новых задания  с кратким ответом</vt:lpstr>
      <vt:lpstr>Список пунктуационных правил</vt:lpstr>
      <vt:lpstr>Список пунктуационных правил</vt:lpstr>
      <vt:lpstr>Список пунктуационных правил</vt:lpstr>
      <vt:lpstr>Список пунктуационных правил</vt:lpstr>
      <vt:lpstr>В демоверсию ОГЭ по русскому языку включены 4 новых задания  с кратким ответом</vt:lpstr>
      <vt:lpstr>Задание 6 нацелено на проверку умения проводить орфографический анализ</vt:lpstr>
      <vt:lpstr>Ошибки в формулировке правила</vt:lpstr>
      <vt:lpstr>Ошибки в применении правила</vt:lpstr>
      <vt:lpstr>Ошибки и в формулировке правила,  и в его применении</vt:lpstr>
      <vt:lpstr>В демоверсию ОГЭ по русскому языку включены 4 новых задания  с кратким ответом</vt:lpstr>
      <vt:lpstr>! Задание 11 ОГЭ по русскому языку</vt:lpstr>
      <vt:lpstr>! Задание 12 ЕГЭ по русскому языку</vt:lpstr>
      <vt:lpstr>! Задание 12 ЕГЭ по русскому языку</vt:lpstr>
      <vt:lpstr>! Задание 12 ЕГЭ по русскому языку</vt:lpstr>
      <vt:lpstr>Исходные данные  для заданий с кратким ответом</vt:lpstr>
      <vt:lpstr>Видоизмененные  критерии оценивания задания 8</vt:lpstr>
      <vt:lpstr>Видоизмененные  критерии оценивания задания 26</vt:lpstr>
      <vt:lpstr>Появление множественного выбора ответов в задании 13</vt:lpstr>
      <vt:lpstr>Появление множественного выбора ответов в задании 14</vt:lpstr>
      <vt:lpstr>! Задание 16 ЕГЭ по русскому языку</vt:lpstr>
      <vt:lpstr>! Задание 18 ЕГЭ по русскому языку</vt:lpstr>
      <vt:lpstr>! Задание 19 ЕГЭ по русскому языку</vt:lpstr>
      <vt:lpstr>! Задание 25 ЕГЭ по русскому языку</vt:lpstr>
      <vt:lpstr>! Задание 25 ЕГЭ по русскому языку</vt:lpstr>
      <vt:lpstr>! Задание 25 ЕГЭ по русскому языку</vt:lpstr>
      <vt:lpstr>ОГЭ по русскому языку: уточнение критериальной базы оценивания</vt:lpstr>
      <vt:lpstr>Обновление Открытого банка  ОГЭ по русскому языку (сайт ФИПИ)</vt:lpstr>
      <vt:lpstr>ОГЭ по русскому языку: уточнение формулировки задания 13.3</vt:lpstr>
      <vt:lpstr>ОГЭ по русскому языку: уточнение критериальной базы оценивания</vt:lpstr>
      <vt:lpstr>ОГЭ по русскому языку: уточнение критериальной базы оценивания</vt:lpstr>
      <vt:lpstr>Исходные данные  для задания с развернутым ответом</vt:lpstr>
      <vt:lpstr>Обновленная формулировка задания 27</vt:lpstr>
      <vt:lpstr>Обновленные критерии оценивания задания 27 </vt:lpstr>
      <vt:lpstr>Обновленные критерии оценивания задания 27 </vt:lpstr>
      <vt:lpstr>Различаем виды примеров-аргументов по источникам </vt:lpstr>
      <vt:lpstr>Уточнение критериальной базы оценивания по критерию К6 </vt:lpstr>
      <vt:lpstr>Отражение понятия в обновленном ФГОС СОО</vt:lpstr>
      <vt:lpstr>Предыстория</vt:lpstr>
      <vt:lpstr>Информация, представленная  в учебниках, входящих  в Федеральный перечень учебников</vt:lpstr>
      <vt:lpstr>Правила одного абзаца  и троекратного повтора</vt:lpstr>
      <vt:lpstr>Слайд 64</vt:lpstr>
      <vt:lpstr>Пособия издательства «ЭКЗАМЕН»</vt:lpstr>
      <vt:lpstr>Серии пособий для подготовки к ЕГЭ и ОГЭ:</vt:lpstr>
      <vt:lpstr>Типовые варианты экзаменационных заданий</vt:lpstr>
      <vt:lpstr>Одобрено ФИПИ</vt:lpstr>
      <vt:lpstr>Типовые варианты экзаменационных заданий</vt:lpstr>
      <vt:lpstr>ТИПОВЫЕ ТЕСТОВЫЕ ЗАДАНИЯ </vt:lpstr>
      <vt:lpstr>Слайд 71</vt:lpstr>
      <vt:lpstr>Одобрено ФИПИ</vt:lpstr>
      <vt:lpstr>Слайд 73</vt:lpstr>
      <vt:lpstr>Слайд 74</vt:lpstr>
      <vt:lpstr>#ЕГЭНАОТЛИЧНО </vt:lpstr>
      <vt:lpstr>#ОГЭНАОТЛИЧНО </vt:lpstr>
      <vt:lpstr>#СДАМЕГЭ</vt:lpstr>
      <vt:lpstr>#СДАМОГЭ</vt:lpstr>
      <vt:lpstr>ЭКЗАМЕНАЦИОННЫЙ ТРЕНАЖЁР </vt:lpstr>
      <vt:lpstr>ЭКЗАМЕНАЦИОННЫЙ ТРЕНАЖЁР </vt:lpstr>
      <vt:lpstr>ТРЕНАЖЁР</vt:lpstr>
      <vt:lpstr>Слайд 82</vt:lpstr>
      <vt:lpstr>Слайд 83</vt:lpstr>
      <vt:lpstr>Слайд 84</vt:lpstr>
      <vt:lpstr>Слайд 85</vt:lpstr>
      <vt:lpstr>Слайд 86</vt:lpstr>
      <vt:lpstr>Задачник</vt:lpstr>
      <vt:lpstr>Слайд 88</vt:lpstr>
      <vt:lpstr>Слайд 89</vt:lpstr>
      <vt:lpstr>Слайд 90</vt:lpstr>
      <vt:lpstr>Слайд 91</vt:lpstr>
      <vt:lpstr>Слайд 92</vt:lpstr>
      <vt:lpstr>Слайд 93</vt:lpstr>
    </vt:vector>
  </TitlesOfParts>
  <Company>345</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Пособия для подготовки к ЕГЭ</dc:title>
  <dc:creator>user</dc:creator>
  <cp:lastModifiedBy>IlnazKS</cp:lastModifiedBy>
  <cp:revision>682</cp:revision>
  <dcterms:created xsi:type="dcterms:W3CDTF">2008-07-15T09:20:04Z</dcterms:created>
  <dcterms:modified xsi:type="dcterms:W3CDTF">2023-11-20T11:56:24Z</dcterms:modified>
</cp:coreProperties>
</file>